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0" r:id="rId5"/>
    <p:sldId id="309" r:id="rId6"/>
    <p:sldId id="314" r:id="rId7"/>
    <p:sldId id="308" r:id="rId8"/>
    <p:sldId id="294" r:id="rId9"/>
    <p:sldId id="315" r:id="rId10"/>
    <p:sldId id="310" r:id="rId11"/>
    <p:sldId id="311" r:id="rId12"/>
    <p:sldId id="312" r:id="rId13"/>
    <p:sldId id="313" r:id="rId14"/>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una.kelley" initials="sk" lastIdx="17" clrIdx="0"/>
  <p:cmAuthor id="1" name="kelley.squazzo" initials="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5944" autoAdjust="0"/>
  </p:normalViewPr>
  <p:slideViewPr>
    <p:cSldViewPr>
      <p:cViewPr varScale="1">
        <p:scale>
          <a:sx n="71" d="100"/>
          <a:sy n="71" d="100"/>
        </p:scale>
        <p:origin x="-4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03301-4526-4835-9748-4B91F2BB30D5}" type="doc">
      <dgm:prSet loTypeId="urn:microsoft.com/office/officeart/2005/8/layout/arrow3" loCatId="relationship" qsTypeId="urn:microsoft.com/office/officeart/2005/8/quickstyle/3d2" qsCatId="3D" csTypeId="urn:microsoft.com/office/officeart/2005/8/colors/accent1_2" csCatId="accent1" phldr="1"/>
      <dgm:spPr/>
      <dgm:t>
        <a:bodyPr/>
        <a:lstStyle/>
        <a:p>
          <a:endParaRPr lang="en-US"/>
        </a:p>
      </dgm:t>
    </dgm:pt>
    <dgm:pt modelId="{A00B1EA9-A0BB-4004-BE2D-6AEA6A0DA3A3}">
      <dgm:prSet phldrT="[Text]" custT="1"/>
      <dgm:spPr/>
      <dgm:t>
        <a:bodyPr/>
        <a:lstStyle/>
        <a:p>
          <a:pPr algn="l"/>
          <a:r>
            <a:rPr lang="en-US" sz="1800" dirty="0" smtClean="0"/>
            <a:t>Entering Patient Demographic and Insurance Information</a:t>
          </a:r>
        </a:p>
        <a:p>
          <a:pPr algn="l"/>
          <a:r>
            <a:rPr lang="en-US" sz="1800" dirty="0" smtClean="0"/>
            <a:t>Setting up appointments</a:t>
          </a:r>
        </a:p>
        <a:p>
          <a:pPr algn="l"/>
          <a:r>
            <a:rPr lang="en-US" sz="1800" dirty="0" smtClean="0"/>
            <a:t>Entering coding, billing, and payment information</a:t>
          </a:r>
        </a:p>
        <a:p>
          <a:pPr algn="ctr"/>
          <a:endParaRPr lang="en-US" sz="1600" dirty="0"/>
        </a:p>
      </dgm:t>
    </dgm:pt>
    <dgm:pt modelId="{E4A8DF87-E93A-45C3-B231-EBBD896B4B35}" type="parTrans" cxnId="{9ECBC2D7-90E2-43FD-B3A9-28F570D3DC36}">
      <dgm:prSet/>
      <dgm:spPr/>
      <dgm:t>
        <a:bodyPr/>
        <a:lstStyle/>
        <a:p>
          <a:endParaRPr lang="en-US"/>
        </a:p>
      </dgm:t>
    </dgm:pt>
    <dgm:pt modelId="{79C289BC-CC98-40D1-B005-9D62AB137460}" type="sibTrans" cxnId="{9ECBC2D7-90E2-43FD-B3A9-28F570D3DC36}">
      <dgm:prSet/>
      <dgm:spPr/>
      <dgm:t>
        <a:bodyPr/>
        <a:lstStyle/>
        <a:p>
          <a:endParaRPr lang="en-US"/>
        </a:p>
      </dgm:t>
    </dgm:pt>
    <dgm:pt modelId="{651B686F-136D-4FBD-B61F-FA2CBAE52625}">
      <dgm:prSet phldrT="[Text]" custT="1"/>
      <dgm:spPr/>
      <dgm:t>
        <a:bodyPr/>
        <a:lstStyle/>
        <a:p>
          <a:pPr algn="l"/>
          <a:r>
            <a:rPr lang="en-US" sz="1800" dirty="0" smtClean="0"/>
            <a:t>Charting patient encounters, including recording vital signs, patient interview data</a:t>
          </a:r>
        </a:p>
        <a:p>
          <a:pPr algn="l"/>
          <a:r>
            <a:rPr lang="en-US" sz="1800" dirty="0" smtClean="0"/>
            <a:t>Reviewing doctor’s notes</a:t>
          </a:r>
        </a:p>
        <a:p>
          <a:pPr algn="l"/>
          <a:r>
            <a:rPr lang="en-US" sz="1800" dirty="0" smtClean="0"/>
            <a:t>Coding diagnosis and treatment</a:t>
          </a:r>
        </a:p>
        <a:p>
          <a:pPr algn="ctr"/>
          <a:endParaRPr lang="en-US" sz="1700" dirty="0"/>
        </a:p>
      </dgm:t>
    </dgm:pt>
    <dgm:pt modelId="{CD04024A-9C92-4D2B-AF55-D5A1560AD7E8}" type="parTrans" cxnId="{81335789-3837-4013-B0AE-569ECAAE38E6}">
      <dgm:prSet/>
      <dgm:spPr/>
      <dgm:t>
        <a:bodyPr/>
        <a:lstStyle/>
        <a:p>
          <a:endParaRPr lang="en-US"/>
        </a:p>
      </dgm:t>
    </dgm:pt>
    <dgm:pt modelId="{3B3824D2-DE4D-43CC-A602-ACBB2D35FB38}" type="sibTrans" cxnId="{81335789-3837-4013-B0AE-569ECAAE38E6}">
      <dgm:prSet/>
      <dgm:spPr/>
      <dgm:t>
        <a:bodyPr/>
        <a:lstStyle/>
        <a:p>
          <a:endParaRPr lang="en-US"/>
        </a:p>
      </dgm:t>
    </dgm:pt>
    <dgm:pt modelId="{A49CE0CE-5469-45BD-85F8-59E2B8B0AD06}" type="pres">
      <dgm:prSet presAssocID="{D0703301-4526-4835-9748-4B91F2BB30D5}" presName="compositeShape" presStyleCnt="0">
        <dgm:presLayoutVars>
          <dgm:chMax val="2"/>
          <dgm:dir/>
          <dgm:resizeHandles val="exact"/>
        </dgm:presLayoutVars>
      </dgm:prSet>
      <dgm:spPr/>
      <dgm:t>
        <a:bodyPr/>
        <a:lstStyle/>
        <a:p>
          <a:endParaRPr lang="en-US"/>
        </a:p>
      </dgm:t>
    </dgm:pt>
    <dgm:pt modelId="{0609B073-7E05-49EC-882B-E2FFF7A3AF63}" type="pres">
      <dgm:prSet presAssocID="{D0703301-4526-4835-9748-4B91F2BB30D5}" presName="divider" presStyleLbl="fgShp" presStyleIdx="0" presStyleCnt="1"/>
      <dgm:spPr/>
    </dgm:pt>
    <dgm:pt modelId="{10DF0C9F-0F4B-43EA-A17A-B24F2F67A777}" type="pres">
      <dgm:prSet presAssocID="{A00B1EA9-A0BB-4004-BE2D-6AEA6A0DA3A3}" presName="downArrow" presStyleLbl="node1" presStyleIdx="0" presStyleCnt="2"/>
      <dgm:spPr>
        <a:prstGeom prst="flowChartPunchedTape">
          <a:avLst/>
        </a:prstGeom>
      </dgm:spPr>
    </dgm:pt>
    <dgm:pt modelId="{687DF3DC-A2B1-4F69-902F-9601CDB864B1}" type="pres">
      <dgm:prSet presAssocID="{A00B1EA9-A0BB-4004-BE2D-6AEA6A0DA3A3}" presName="downArrowText" presStyleLbl="revTx" presStyleIdx="0" presStyleCnt="2" custScaleX="170602">
        <dgm:presLayoutVars>
          <dgm:bulletEnabled val="1"/>
        </dgm:presLayoutVars>
      </dgm:prSet>
      <dgm:spPr/>
      <dgm:t>
        <a:bodyPr/>
        <a:lstStyle/>
        <a:p>
          <a:endParaRPr lang="en-US"/>
        </a:p>
      </dgm:t>
    </dgm:pt>
    <dgm:pt modelId="{8ECABA66-AACF-45FA-94D8-A95E174611AF}" type="pres">
      <dgm:prSet presAssocID="{651B686F-136D-4FBD-B61F-FA2CBAE52625}" presName="upArrow" presStyleLbl="node1" presStyleIdx="1" presStyleCnt="2"/>
      <dgm:spPr>
        <a:prstGeom prst="wave">
          <a:avLst/>
        </a:prstGeom>
      </dgm:spPr>
    </dgm:pt>
    <dgm:pt modelId="{D630A009-68BE-4B88-B4F0-7A9C2B57FCDE}" type="pres">
      <dgm:prSet presAssocID="{651B686F-136D-4FBD-B61F-FA2CBAE52625}" presName="upArrowText" presStyleLbl="revTx" presStyleIdx="1" presStyleCnt="2" custScaleX="164815">
        <dgm:presLayoutVars>
          <dgm:bulletEnabled val="1"/>
        </dgm:presLayoutVars>
      </dgm:prSet>
      <dgm:spPr/>
      <dgm:t>
        <a:bodyPr/>
        <a:lstStyle/>
        <a:p>
          <a:endParaRPr lang="en-US"/>
        </a:p>
      </dgm:t>
    </dgm:pt>
  </dgm:ptLst>
  <dgm:cxnLst>
    <dgm:cxn modelId="{86B0B816-1B65-430D-A034-DA48EFAA8BF3}" type="presOf" srcId="{A00B1EA9-A0BB-4004-BE2D-6AEA6A0DA3A3}" destId="{687DF3DC-A2B1-4F69-902F-9601CDB864B1}" srcOrd="0" destOrd="0" presId="urn:microsoft.com/office/officeart/2005/8/layout/arrow3"/>
    <dgm:cxn modelId="{96663170-6C1D-460A-A0FC-A9493AD8AB4A}" type="presOf" srcId="{D0703301-4526-4835-9748-4B91F2BB30D5}" destId="{A49CE0CE-5469-45BD-85F8-59E2B8B0AD06}" srcOrd="0" destOrd="0" presId="urn:microsoft.com/office/officeart/2005/8/layout/arrow3"/>
    <dgm:cxn modelId="{9ECBC2D7-90E2-43FD-B3A9-28F570D3DC36}" srcId="{D0703301-4526-4835-9748-4B91F2BB30D5}" destId="{A00B1EA9-A0BB-4004-BE2D-6AEA6A0DA3A3}" srcOrd="0" destOrd="0" parTransId="{E4A8DF87-E93A-45C3-B231-EBBD896B4B35}" sibTransId="{79C289BC-CC98-40D1-B005-9D62AB137460}"/>
    <dgm:cxn modelId="{D168E961-327C-489D-8641-F0644ED236BD}" type="presOf" srcId="{651B686F-136D-4FBD-B61F-FA2CBAE52625}" destId="{D630A009-68BE-4B88-B4F0-7A9C2B57FCDE}" srcOrd="0" destOrd="0" presId="urn:microsoft.com/office/officeart/2005/8/layout/arrow3"/>
    <dgm:cxn modelId="{81335789-3837-4013-B0AE-569ECAAE38E6}" srcId="{D0703301-4526-4835-9748-4B91F2BB30D5}" destId="{651B686F-136D-4FBD-B61F-FA2CBAE52625}" srcOrd="1" destOrd="0" parTransId="{CD04024A-9C92-4D2B-AF55-D5A1560AD7E8}" sibTransId="{3B3824D2-DE4D-43CC-A602-ACBB2D35FB38}"/>
    <dgm:cxn modelId="{E53571D2-FD21-4AC7-80D5-4A08AA0E797C}" type="presParOf" srcId="{A49CE0CE-5469-45BD-85F8-59E2B8B0AD06}" destId="{0609B073-7E05-49EC-882B-E2FFF7A3AF63}" srcOrd="0" destOrd="0" presId="urn:microsoft.com/office/officeart/2005/8/layout/arrow3"/>
    <dgm:cxn modelId="{4AB7B5F8-2B8A-4D20-B1A5-92C6C80D1A70}" type="presParOf" srcId="{A49CE0CE-5469-45BD-85F8-59E2B8B0AD06}" destId="{10DF0C9F-0F4B-43EA-A17A-B24F2F67A777}" srcOrd="1" destOrd="0" presId="urn:microsoft.com/office/officeart/2005/8/layout/arrow3"/>
    <dgm:cxn modelId="{6B49BB68-38C4-4753-AAEF-4033BD8416BA}" type="presParOf" srcId="{A49CE0CE-5469-45BD-85F8-59E2B8B0AD06}" destId="{687DF3DC-A2B1-4F69-902F-9601CDB864B1}" srcOrd="2" destOrd="0" presId="urn:microsoft.com/office/officeart/2005/8/layout/arrow3"/>
    <dgm:cxn modelId="{8271263A-0E6C-44DF-8BEF-0D32293144FC}" type="presParOf" srcId="{A49CE0CE-5469-45BD-85F8-59E2B8B0AD06}" destId="{8ECABA66-AACF-45FA-94D8-A95E174611AF}" srcOrd="3" destOrd="0" presId="urn:microsoft.com/office/officeart/2005/8/layout/arrow3"/>
    <dgm:cxn modelId="{976CC958-C2D8-49B3-8712-A35118474DFB}" type="presParOf" srcId="{A49CE0CE-5469-45BD-85F8-59E2B8B0AD06}" destId="{D630A009-68BE-4B88-B4F0-7A9C2B57FCDE}"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1C5DB-7096-48E5-911C-F1C3FF86D643}" type="doc">
      <dgm:prSet loTypeId="urn:microsoft.com/office/officeart/2005/8/layout/process1" loCatId="process" qsTypeId="urn:microsoft.com/office/officeart/2005/8/quickstyle/simple1" qsCatId="simple" csTypeId="urn:microsoft.com/office/officeart/2005/8/colors/accent1_3" csCatId="accent1" phldr="1"/>
      <dgm:spPr/>
    </dgm:pt>
    <dgm:pt modelId="{ECA39A16-6331-4D0A-9D73-B759C411B4D3}">
      <dgm:prSet phldrT="[Text]" custT="1"/>
      <dgm:spPr/>
      <dgm:t>
        <a:bodyPr/>
        <a:lstStyle/>
        <a:p>
          <a:r>
            <a:rPr lang="en-US" sz="1600" dirty="0" smtClean="0"/>
            <a:t>Purchase your textbook and go to the Point.lww.com </a:t>
          </a:r>
          <a:endParaRPr lang="en-US" sz="1600" dirty="0"/>
        </a:p>
      </dgm:t>
    </dgm:pt>
    <dgm:pt modelId="{E7CD9072-A56B-49AC-9EBA-A4718A182520}" type="parTrans" cxnId="{76A81F04-5B0C-4387-8130-F2ACA7A5C218}">
      <dgm:prSet/>
      <dgm:spPr/>
      <dgm:t>
        <a:bodyPr/>
        <a:lstStyle/>
        <a:p>
          <a:endParaRPr lang="en-US" sz="4000"/>
        </a:p>
      </dgm:t>
    </dgm:pt>
    <dgm:pt modelId="{7D769D14-60B9-4440-9E20-F982FE39BC10}" type="sibTrans" cxnId="{76A81F04-5B0C-4387-8130-F2ACA7A5C218}">
      <dgm:prSet custT="1"/>
      <dgm:spPr>
        <a:noFill/>
        <a:ln w="28575">
          <a:solidFill>
            <a:srgbClr val="002060"/>
          </a:solidFill>
        </a:ln>
      </dgm:spPr>
      <dgm:t>
        <a:bodyPr/>
        <a:lstStyle/>
        <a:p>
          <a:endParaRPr lang="en-US" sz="1100" dirty="0"/>
        </a:p>
      </dgm:t>
    </dgm:pt>
    <dgm:pt modelId="{E6485520-9AF8-4A48-9F9F-330BF6CB65C4}">
      <dgm:prSet phldrT="[Text]" custT="1"/>
      <dgm:spPr/>
      <dgm:t>
        <a:bodyPr/>
        <a:lstStyle/>
        <a:p>
          <a:r>
            <a:rPr lang="en-US" sz="1600" dirty="0" smtClean="0"/>
            <a:t>Create an account, and register your title using the code provided in the front</a:t>
          </a:r>
          <a:endParaRPr lang="en-US" sz="1600" dirty="0"/>
        </a:p>
      </dgm:t>
    </dgm:pt>
    <dgm:pt modelId="{B30AC24F-22A1-4A04-849B-56563C6ECBC6}" type="parTrans" cxnId="{F0B165D7-7291-4A91-9538-F8977CEF28FC}">
      <dgm:prSet/>
      <dgm:spPr/>
      <dgm:t>
        <a:bodyPr/>
        <a:lstStyle/>
        <a:p>
          <a:endParaRPr lang="en-US" sz="4000"/>
        </a:p>
      </dgm:t>
    </dgm:pt>
    <dgm:pt modelId="{C0DBAD9D-223D-45BF-84DA-7C9F3BC0978E}" type="sibTrans" cxnId="{F0B165D7-7291-4A91-9538-F8977CEF28FC}">
      <dgm:prSet custT="1"/>
      <dgm:spPr/>
      <dgm:t>
        <a:bodyPr/>
        <a:lstStyle/>
        <a:p>
          <a:endParaRPr lang="en-US" sz="1100"/>
        </a:p>
      </dgm:t>
    </dgm:pt>
    <dgm:pt modelId="{6ADCAFFC-1DB1-4F23-AA36-C56D176F3BB3}" type="pres">
      <dgm:prSet presAssocID="{D5D1C5DB-7096-48E5-911C-F1C3FF86D643}" presName="Name0" presStyleCnt="0">
        <dgm:presLayoutVars>
          <dgm:dir/>
          <dgm:resizeHandles val="exact"/>
        </dgm:presLayoutVars>
      </dgm:prSet>
      <dgm:spPr/>
    </dgm:pt>
    <dgm:pt modelId="{EDE1E206-41A2-4286-8978-C2FFD5D1419D}" type="pres">
      <dgm:prSet presAssocID="{ECA39A16-6331-4D0A-9D73-B759C411B4D3}" presName="node" presStyleLbl="node1" presStyleIdx="0" presStyleCnt="2" custScaleX="27724" custScaleY="22266" custLinFactY="-35228" custLinFactNeighborX="45500" custLinFactNeighborY="-100000">
        <dgm:presLayoutVars>
          <dgm:bulletEnabled val="1"/>
        </dgm:presLayoutVars>
      </dgm:prSet>
      <dgm:spPr>
        <a:prstGeom prst="round2DiagRect">
          <a:avLst/>
        </a:prstGeom>
      </dgm:spPr>
      <dgm:t>
        <a:bodyPr/>
        <a:lstStyle/>
        <a:p>
          <a:endParaRPr lang="en-US"/>
        </a:p>
      </dgm:t>
    </dgm:pt>
    <dgm:pt modelId="{3F056591-68F6-46D2-A80D-ACE087D488FE}" type="pres">
      <dgm:prSet presAssocID="{7D769D14-60B9-4440-9E20-F982FE39BC10}" presName="sibTrans" presStyleLbl="sibTrans2D1" presStyleIdx="0" presStyleCnt="1" custScaleY="27728" custLinFactNeighborX="-5399" custLinFactNeighborY="-1034"/>
      <dgm:spPr/>
      <dgm:t>
        <a:bodyPr/>
        <a:lstStyle/>
        <a:p>
          <a:endParaRPr lang="en-US"/>
        </a:p>
      </dgm:t>
    </dgm:pt>
    <dgm:pt modelId="{4EBF55EF-D7BB-45B6-BCCF-F5EDCCF5DCB4}" type="pres">
      <dgm:prSet presAssocID="{7D769D14-60B9-4440-9E20-F982FE39BC10}" presName="connectorText" presStyleLbl="sibTrans2D1" presStyleIdx="0" presStyleCnt="1"/>
      <dgm:spPr/>
      <dgm:t>
        <a:bodyPr/>
        <a:lstStyle/>
        <a:p>
          <a:endParaRPr lang="en-US"/>
        </a:p>
      </dgm:t>
    </dgm:pt>
    <dgm:pt modelId="{5CFFB011-3FC9-442D-A57C-13484C3733A2}" type="pres">
      <dgm:prSet presAssocID="{E6485520-9AF8-4A48-9F9F-330BF6CB65C4}" presName="node" presStyleLbl="node1" presStyleIdx="1" presStyleCnt="2" custScaleX="27724" custScaleY="22266" custLinFactNeighborX="-25746" custLinFactNeighborY="-25559">
        <dgm:presLayoutVars>
          <dgm:bulletEnabled val="1"/>
        </dgm:presLayoutVars>
      </dgm:prSet>
      <dgm:spPr>
        <a:prstGeom prst="round2DiagRect">
          <a:avLst/>
        </a:prstGeom>
      </dgm:spPr>
      <dgm:t>
        <a:bodyPr/>
        <a:lstStyle/>
        <a:p>
          <a:endParaRPr lang="en-US"/>
        </a:p>
      </dgm:t>
    </dgm:pt>
  </dgm:ptLst>
  <dgm:cxnLst>
    <dgm:cxn modelId="{FD317797-9DBC-4A6F-8F45-59CD17229F9B}" type="presOf" srcId="{7D769D14-60B9-4440-9E20-F982FE39BC10}" destId="{4EBF55EF-D7BB-45B6-BCCF-F5EDCCF5DCB4}" srcOrd="1" destOrd="0" presId="urn:microsoft.com/office/officeart/2005/8/layout/process1"/>
    <dgm:cxn modelId="{7461C9E7-40F0-4837-A84F-9ADA1483FBB1}" type="presOf" srcId="{ECA39A16-6331-4D0A-9D73-B759C411B4D3}" destId="{EDE1E206-41A2-4286-8978-C2FFD5D1419D}" srcOrd="0" destOrd="0" presId="urn:microsoft.com/office/officeart/2005/8/layout/process1"/>
    <dgm:cxn modelId="{76A81F04-5B0C-4387-8130-F2ACA7A5C218}" srcId="{D5D1C5DB-7096-48E5-911C-F1C3FF86D643}" destId="{ECA39A16-6331-4D0A-9D73-B759C411B4D3}" srcOrd="0" destOrd="0" parTransId="{E7CD9072-A56B-49AC-9EBA-A4718A182520}" sibTransId="{7D769D14-60B9-4440-9E20-F982FE39BC10}"/>
    <dgm:cxn modelId="{F0B165D7-7291-4A91-9538-F8977CEF28FC}" srcId="{D5D1C5DB-7096-48E5-911C-F1C3FF86D643}" destId="{E6485520-9AF8-4A48-9F9F-330BF6CB65C4}" srcOrd="1" destOrd="0" parTransId="{B30AC24F-22A1-4A04-849B-56563C6ECBC6}" sibTransId="{C0DBAD9D-223D-45BF-84DA-7C9F3BC0978E}"/>
    <dgm:cxn modelId="{14EE14DA-0536-46D1-A16C-D17B4B737FD5}" type="presOf" srcId="{7D769D14-60B9-4440-9E20-F982FE39BC10}" destId="{3F056591-68F6-46D2-A80D-ACE087D488FE}" srcOrd="0" destOrd="0" presId="urn:microsoft.com/office/officeart/2005/8/layout/process1"/>
    <dgm:cxn modelId="{C0A2C75F-CF87-47DB-AB4B-36662F0A42DC}" type="presOf" srcId="{E6485520-9AF8-4A48-9F9F-330BF6CB65C4}" destId="{5CFFB011-3FC9-442D-A57C-13484C3733A2}" srcOrd="0" destOrd="0" presId="urn:microsoft.com/office/officeart/2005/8/layout/process1"/>
    <dgm:cxn modelId="{BE9CD923-89AF-4C9C-AEA9-DC0CDD6ED144}" type="presOf" srcId="{D5D1C5DB-7096-48E5-911C-F1C3FF86D643}" destId="{6ADCAFFC-1DB1-4F23-AA36-C56D176F3BB3}" srcOrd="0" destOrd="0" presId="urn:microsoft.com/office/officeart/2005/8/layout/process1"/>
    <dgm:cxn modelId="{20B436FA-5E0C-4B17-9516-786C2DA6B1D9}" type="presParOf" srcId="{6ADCAFFC-1DB1-4F23-AA36-C56D176F3BB3}" destId="{EDE1E206-41A2-4286-8978-C2FFD5D1419D}" srcOrd="0" destOrd="0" presId="urn:microsoft.com/office/officeart/2005/8/layout/process1"/>
    <dgm:cxn modelId="{5A151055-EDAB-4F0E-8A00-96F5FF35E5FB}" type="presParOf" srcId="{6ADCAFFC-1DB1-4F23-AA36-C56D176F3BB3}" destId="{3F056591-68F6-46D2-A80D-ACE087D488FE}" srcOrd="1" destOrd="0" presId="urn:microsoft.com/office/officeart/2005/8/layout/process1"/>
    <dgm:cxn modelId="{FCD3F332-4506-4AF4-9739-8B81737E090A}" type="presParOf" srcId="{3F056591-68F6-46D2-A80D-ACE087D488FE}" destId="{4EBF55EF-D7BB-45B6-BCCF-F5EDCCF5DCB4}" srcOrd="0" destOrd="0" presId="urn:microsoft.com/office/officeart/2005/8/layout/process1"/>
    <dgm:cxn modelId="{87788E12-0E07-4700-8825-1D32A1D3C987}" type="presParOf" srcId="{6ADCAFFC-1DB1-4F23-AA36-C56D176F3BB3}" destId="{5CFFB011-3FC9-442D-A57C-13484C3733A2}"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1C5DB-7096-48E5-911C-F1C3FF86D643}" type="doc">
      <dgm:prSet loTypeId="urn:microsoft.com/office/officeart/2005/8/layout/process1" loCatId="process" qsTypeId="urn:microsoft.com/office/officeart/2005/8/quickstyle/simple1" qsCatId="simple" csTypeId="urn:microsoft.com/office/officeart/2005/8/colors/accent1_3" csCatId="accent1" phldr="1"/>
      <dgm:spPr/>
    </dgm:pt>
    <dgm:pt modelId="{ECA39A16-6331-4D0A-9D73-B759C411B4D3}">
      <dgm:prSet phldrT="[Text]" custT="1"/>
      <dgm:spPr/>
      <dgm:t>
        <a:bodyPr/>
        <a:lstStyle/>
        <a:p>
          <a:r>
            <a:rPr lang="en-US" sz="1600" dirty="0" smtClean="0"/>
            <a:t>Log in and proceed to the book site</a:t>
          </a:r>
          <a:endParaRPr lang="en-US" sz="1600" dirty="0"/>
        </a:p>
      </dgm:t>
    </dgm:pt>
    <dgm:pt modelId="{E7CD9072-A56B-49AC-9EBA-A4718A182520}" type="parTrans" cxnId="{76A81F04-5B0C-4387-8130-F2ACA7A5C218}">
      <dgm:prSet/>
      <dgm:spPr/>
      <dgm:t>
        <a:bodyPr/>
        <a:lstStyle/>
        <a:p>
          <a:endParaRPr lang="en-US" sz="4000"/>
        </a:p>
      </dgm:t>
    </dgm:pt>
    <dgm:pt modelId="{7D769D14-60B9-4440-9E20-F982FE39BC10}" type="sibTrans" cxnId="{76A81F04-5B0C-4387-8130-F2ACA7A5C218}">
      <dgm:prSet custT="1"/>
      <dgm:spPr>
        <a:noFill/>
        <a:ln w="28575">
          <a:solidFill>
            <a:srgbClr val="002060"/>
          </a:solidFill>
        </a:ln>
      </dgm:spPr>
      <dgm:t>
        <a:bodyPr/>
        <a:lstStyle/>
        <a:p>
          <a:endParaRPr lang="en-US" sz="1100" dirty="0"/>
        </a:p>
      </dgm:t>
    </dgm:pt>
    <dgm:pt modelId="{E6485520-9AF8-4A48-9F9F-330BF6CB65C4}">
      <dgm:prSet phldrT="[Text]" custT="1"/>
      <dgm:spPr/>
      <dgm:t>
        <a:bodyPr/>
        <a:lstStyle/>
        <a:p>
          <a:r>
            <a:rPr lang="en-US" sz="1600" dirty="0" smtClean="0"/>
            <a:t>Download the “Getting Started” guide and click the link “Get Your Unique Login for Optum”</a:t>
          </a:r>
          <a:endParaRPr lang="en-US" sz="1600" dirty="0"/>
        </a:p>
      </dgm:t>
    </dgm:pt>
    <dgm:pt modelId="{B30AC24F-22A1-4A04-849B-56563C6ECBC6}" type="parTrans" cxnId="{F0B165D7-7291-4A91-9538-F8977CEF28FC}">
      <dgm:prSet/>
      <dgm:spPr/>
      <dgm:t>
        <a:bodyPr/>
        <a:lstStyle/>
        <a:p>
          <a:endParaRPr lang="en-US" sz="4000"/>
        </a:p>
      </dgm:t>
    </dgm:pt>
    <dgm:pt modelId="{C0DBAD9D-223D-45BF-84DA-7C9F3BC0978E}" type="sibTrans" cxnId="{F0B165D7-7291-4A91-9538-F8977CEF28FC}">
      <dgm:prSet custT="1"/>
      <dgm:spPr/>
      <dgm:t>
        <a:bodyPr/>
        <a:lstStyle/>
        <a:p>
          <a:endParaRPr lang="en-US" sz="1100"/>
        </a:p>
      </dgm:t>
    </dgm:pt>
    <dgm:pt modelId="{6ADCAFFC-1DB1-4F23-AA36-C56D176F3BB3}" type="pres">
      <dgm:prSet presAssocID="{D5D1C5DB-7096-48E5-911C-F1C3FF86D643}" presName="Name0" presStyleCnt="0">
        <dgm:presLayoutVars>
          <dgm:dir/>
          <dgm:resizeHandles val="exact"/>
        </dgm:presLayoutVars>
      </dgm:prSet>
      <dgm:spPr/>
    </dgm:pt>
    <dgm:pt modelId="{EDE1E206-41A2-4286-8978-C2FFD5D1419D}" type="pres">
      <dgm:prSet presAssocID="{ECA39A16-6331-4D0A-9D73-B759C411B4D3}" presName="node" presStyleLbl="node1" presStyleIdx="0" presStyleCnt="2" custScaleX="27724" custScaleY="22266" custLinFactNeighborX="48134" custLinFactNeighborY="-25559">
        <dgm:presLayoutVars>
          <dgm:bulletEnabled val="1"/>
        </dgm:presLayoutVars>
      </dgm:prSet>
      <dgm:spPr>
        <a:prstGeom prst="round2DiagRect">
          <a:avLst/>
        </a:prstGeom>
      </dgm:spPr>
      <dgm:t>
        <a:bodyPr/>
        <a:lstStyle/>
        <a:p>
          <a:endParaRPr lang="en-US"/>
        </a:p>
      </dgm:t>
    </dgm:pt>
    <dgm:pt modelId="{3F056591-68F6-46D2-A80D-ACE087D488FE}" type="pres">
      <dgm:prSet presAssocID="{7D769D14-60B9-4440-9E20-F982FE39BC10}" presName="sibTrans" presStyleLbl="sibTrans2D1" presStyleIdx="0" presStyleCnt="1" custScaleY="27728" custLinFactNeighborX="-5399" custLinFactNeighborY="-1034"/>
      <dgm:spPr/>
      <dgm:t>
        <a:bodyPr/>
        <a:lstStyle/>
        <a:p>
          <a:endParaRPr lang="en-US"/>
        </a:p>
      </dgm:t>
    </dgm:pt>
    <dgm:pt modelId="{4EBF55EF-D7BB-45B6-BCCF-F5EDCCF5DCB4}" type="pres">
      <dgm:prSet presAssocID="{7D769D14-60B9-4440-9E20-F982FE39BC10}" presName="connectorText" presStyleLbl="sibTrans2D1" presStyleIdx="0" presStyleCnt="1"/>
      <dgm:spPr/>
      <dgm:t>
        <a:bodyPr/>
        <a:lstStyle/>
        <a:p>
          <a:endParaRPr lang="en-US"/>
        </a:p>
      </dgm:t>
    </dgm:pt>
    <dgm:pt modelId="{5CFFB011-3FC9-442D-A57C-13484C3733A2}" type="pres">
      <dgm:prSet presAssocID="{E6485520-9AF8-4A48-9F9F-330BF6CB65C4}" presName="node" presStyleLbl="node1" presStyleIdx="1" presStyleCnt="2" custScaleX="28992" custScaleY="22266" custLinFactNeighborX="-25746" custLinFactNeighborY="-25559">
        <dgm:presLayoutVars>
          <dgm:bulletEnabled val="1"/>
        </dgm:presLayoutVars>
      </dgm:prSet>
      <dgm:spPr>
        <a:prstGeom prst="round2DiagRect">
          <a:avLst/>
        </a:prstGeom>
      </dgm:spPr>
      <dgm:t>
        <a:bodyPr/>
        <a:lstStyle/>
        <a:p>
          <a:endParaRPr lang="en-US"/>
        </a:p>
      </dgm:t>
    </dgm:pt>
  </dgm:ptLst>
  <dgm:cxnLst>
    <dgm:cxn modelId="{9686A519-501F-4362-8DA5-A3CB7AADD5CF}" type="presOf" srcId="{ECA39A16-6331-4D0A-9D73-B759C411B4D3}" destId="{EDE1E206-41A2-4286-8978-C2FFD5D1419D}" srcOrd="0" destOrd="0" presId="urn:microsoft.com/office/officeart/2005/8/layout/process1"/>
    <dgm:cxn modelId="{FD2C58F3-3901-4295-AE02-A48175AA3577}" type="presOf" srcId="{7D769D14-60B9-4440-9E20-F982FE39BC10}" destId="{3F056591-68F6-46D2-A80D-ACE087D488FE}" srcOrd="0" destOrd="0" presId="urn:microsoft.com/office/officeart/2005/8/layout/process1"/>
    <dgm:cxn modelId="{A9B1F303-7861-47A2-8CF9-C04205F38E5B}" type="presOf" srcId="{D5D1C5DB-7096-48E5-911C-F1C3FF86D643}" destId="{6ADCAFFC-1DB1-4F23-AA36-C56D176F3BB3}" srcOrd="0" destOrd="0" presId="urn:microsoft.com/office/officeart/2005/8/layout/process1"/>
    <dgm:cxn modelId="{76A81F04-5B0C-4387-8130-F2ACA7A5C218}" srcId="{D5D1C5DB-7096-48E5-911C-F1C3FF86D643}" destId="{ECA39A16-6331-4D0A-9D73-B759C411B4D3}" srcOrd="0" destOrd="0" parTransId="{E7CD9072-A56B-49AC-9EBA-A4718A182520}" sibTransId="{7D769D14-60B9-4440-9E20-F982FE39BC10}"/>
    <dgm:cxn modelId="{F0B165D7-7291-4A91-9538-F8977CEF28FC}" srcId="{D5D1C5DB-7096-48E5-911C-F1C3FF86D643}" destId="{E6485520-9AF8-4A48-9F9F-330BF6CB65C4}" srcOrd="1" destOrd="0" parTransId="{B30AC24F-22A1-4A04-849B-56563C6ECBC6}" sibTransId="{C0DBAD9D-223D-45BF-84DA-7C9F3BC0978E}"/>
    <dgm:cxn modelId="{0E25C6FE-2178-406D-B01E-84B18D373FEC}" type="presOf" srcId="{7D769D14-60B9-4440-9E20-F982FE39BC10}" destId="{4EBF55EF-D7BB-45B6-BCCF-F5EDCCF5DCB4}" srcOrd="1" destOrd="0" presId="urn:microsoft.com/office/officeart/2005/8/layout/process1"/>
    <dgm:cxn modelId="{124BDEC2-A8CB-4B7E-9A95-0821A89E8AE1}" type="presOf" srcId="{E6485520-9AF8-4A48-9F9F-330BF6CB65C4}" destId="{5CFFB011-3FC9-442D-A57C-13484C3733A2}" srcOrd="0" destOrd="0" presId="urn:microsoft.com/office/officeart/2005/8/layout/process1"/>
    <dgm:cxn modelId="{09041705-694A-4D1C-A283-7F38BE207276}" type="presParOf" srcId="{6ADCAFFC-1DB1-4F23-AA36-C56D176F3BB3}" destId="{EDE1E206-41A2-4286-8978-C2FFD5D1419D}" srcOrd="0" destOrd="0" presId="urn:microsoft.com/office/officeart/2005/8/layout/process1"/>
    <dgm:cxn modelId="{707516A7-D720-44EF-9D26-EAA4AAEEE0C5}" type="presParOf" srcId="{6ADCAFFC-1DB1-4F23-AA36-C56D176F3BB3}" destId="{3F056591-68F6-46D2-A80D-ACE087D488FE}" srcOrd="1" destOrd="0" presId="urn:microsoft.com/office/officeart/2005/8/layout/process1"/>
    <dgm:cxn modelId="{D1BE55D2-AB5A-4A61-8F16-8F0414A3EEDE}" type="presParOf" srcId="{3F056591-68F6-46D2-A80D-ACE087D488FE}" destId="{4EBF55EF-D7BB-45B6-BCCF-F5EDCCF5DCB4}" srcOrd="0" destOrd="0" presId="urn:microsoft.com/office/officeart/2005/8/layout/process1"/>
    <dgm:cxn modelId="{F35CDD30-90F2-459B-9316-7EB295B01357}" type="presParOf" srcId="{6ADCAFFC-1DB1-4F23-AA36-C56D176F3BB3}" destId="{5CFFB011-3FC9-442D-A57C-13484C3733A2}"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09B073-7E05-49EC-882B-E2FFF7A3AF63}">
      <dsp:nvSpPr>
        <dsp:cNvPr id="0" name=""/>
        <dsp:cNvSpPr/>
      </dsp:nvSpPr>
      <dsp:spPr>
        <a:xfrm rot="21300000">
          <a:off x="25254" y="1794666"/>
          <a:ext cx="8179091" cy="936629"/>
        </a:xfrm>
        <a:prstGeom prst="mathMin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DF0C9F-0F4B-43EA-A17A-B24F2F67A777}">
      <dsp:nvSpPr>
        <dsp:cNvPr id="0" name=""/>
        <dsp:cNvSpPr/>
      </dsp:nvSpPr>
      <dsp:spPr>
        <a:xfrm>
          <a:off x="987552" y="226298"/>
          <a:ext cx="2468880" cy="1810385"/>
        </a:xfrm>
        <a:prstGeom prst="flowChartPunchedTap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7DF3DC-A2B1-4F69-902F-9601CDB864B1}">
      <dsp:nvSpPr>
        <dsp:cNvPr id="0" name=""/>
        <dsp:cNvSpPr/>
      </dsp:nvSpPr>
      <dsp:spPr>
        <a:xfrm>
          <a:off x="3432046" y="0"/>
          <a:ext cx="4492755"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Entering Patient Demographic and Insurance Information</a:t>
          </a:r>
        </a:p>
        <a:p>
          <a:pPr lvl="0" algn="l" defTabSz="800100">
            <a:lnSpc>
              <a:spcPct val="90000"/>
            </a:lnSpc>
            <a:spcBef>
              <a:spcPct val="0"/>
            </a:spcBef>
            <a:spcAft>
              <a:spcPct val="35000"/>
            </a:spcAft>
          </a:pPr>
          <a:r>
            <a:rPr lang="en-US" sz="1800" kern="1200" dirty="0" smtClean="0"/>
            <a:t>Setting up appointments</a:t>
          </a:r>
        </a:p>
        <a:p>
          <a:pPr lvl="0" algn="l" defTabSz="800100">
            <a:lnSpc>
              <a:spcPct val="90000"/>
            </a:lnSpc>
            <a:spcBef>
              <a:spcPct val="0"/>
            </a:spcBef>
            <a:spcAft>
              <a:spcPct val="35000"/>
            </a:spcAft>
          </a:pPr>
          <a:r>
            <a:rPr lang="en-US" sz="1800" kern="1200" dirty="0" smtClean="0"/>
            <a:t>Entering coding, billing, and payment information</a:t>
          </a:r>
        </a:p>
        <a:p>
          <a:pPr lvl="0" algn="ctr" defTabSz="800100">
            <a:lnSpc>
              <a:spcPct val="90000"/>
            </a:lnSpc>
            <a:spcBef>
              <a:spcPct val="0"/>
            </a:spcBef>
            <a:spcAft>
              <a:spcPct val="35000"/>
            </a:spcAft>
          </a:pPr>
          <a:endParaRPr lang="en-US" sz="1600" kern="1200" dirty="0"/>
        </a:p>
      </dsp:txBody>
      <dsp:txXfrm>
        <a:off x="3432046" y="0"/>
        <a:ext cx="4492755" cy="1900904"/>
      </dsp:txXfrm>
    </dsp:sp>
    <dsp:sp modelId="{8ECABA66-AACF-45FA-94D8-A95E174611AF}">
      <dsp:nvSpPr>
        <dsp:cNvPr id="0" name=""/>
        <dsp:cNvSpPr/>
      </dsp:nvSpPr>
      <dsp:spPr>
        <a:xfrm>
          <a:off x="4773168" y="2489279"/>
          <a:ext cx="2468880" cy="1810385"/>
        </a:xfrm>
        <a:prstGeom prst="wav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30A009-68BE-4B88-B4F0-7A9C2B57FCDE}">
      <dsp:nvSpPr>
        <dsp:cNvPr id="0" name=""/>
        <dsp:cNvSpPr/>
      </dsp:nvSpPr>
      <dsp:spPr>
        <a:xfrm>
          <a:off x="380997" y="2625058"/>
          <a:ext cx="4340356"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Charting patient encounters, including recording vital signs, patient interview data</a:t>
          </a:r>
        </a:p>
        <a:p>
          <a:pPr lvl="0" algn="l" defTabSz="800100">
            <a:lnSpc>
              <a:spcPct val="90000"/>
            </a:lnSpc>
            <a:spcBef>
              <a:spcPct val="0"/>
            </a:spcBef>
            <a:spcAft>
              <a:spcPct val="35000"/>
            </a:spcAft>
          </a:pPr>
          <a:r>
            <a:rPr lang="en-US" sz="1800" kern="1200" dirty="0" smtClean="0"/>
            <a:t>Reviewing doctor’s notes</a:t>
          </a:r>
        </a:p>
        <a:p>
          <a:pPr lvl="0" algn="l" defTabSz="800100">
            <a:lnSpc>
              <a:spcPct val="90000"/>
            </a:lnSpc>
            <a:spcBef>
              <a:spcPct val="0"/>
            </a:spcBef>
            <a:spcAft>
              <a:spcPct val="35000"/>
            </a:spcAft>
          </a:pPr>
          <a:r>
            <a:rPr lang="en-US" sz="1800" kern="1200" dirty="0" smtClean="0"/>
            <a:t>Coding diagnosis and treatment</a:t>
          </a:r>
        </a:p>
        <a:p>
          <a:pPr lvl="0" algn="ctr" defTabSz="800100">
            <a:lnSpc>
              <a:spcPct val="90000"/>
            </a:lnSpc>
            <a:spcBef>
              <a:spcPct val="0"/>
            </a:spcBef>
            <a:spcAft>
              <a:spcPct val="35000"/>
            </a:spcAft>
          </a:pPr>
          <a:endParaRPr lang="en-US" sz="1700" kern="1200" dirty="0"/>
        </a:p>
      </dsp:txBody>
      <dsp:txXfrm>
        <a:off x="380997" y="2625058"/>
        <a:ext cx="4340356" cy="19009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E1E206-41A2-4286-8978-C2FFD5D1419D}">
      <dsp:nvSpPr>
        <dsp:cNvPr id="0" name=""/>
        <dsp:cNvSpPr/>
      </dsp:nvSpPr>
      <dsp:spPr>
        <a:xfrm>
          <a:off x="2090763" y="0"/>
          <a:ext cx="2830842" cy="1364122"/>
        </a:xfrm>
        <a:prstGeom prst="round2Diag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Purchase your textbook and go to the Point.lww.com </a:t>
          </a:r>
          <a:endParaRPr lang="en-US" sz="1600" kern="1200" dirty="0"/>
        </a:p>
      </dsp:txBody>
      <dsp:txXfrm>
        <a:off x="2090763" y="0"/>
        <a:ext cx="2830842" cy="1364122"/>
      </dsp:txXfrm>
    </dsp:sp>
    <dsp:sp modelId="{3F056591-68F6-46D2-A80D-ACE087D488FE}">
      <dsp:nvSpPr>
        <dsp:cNvPr id="0" name=""/>
        <dsp:cNvSpPr/>
      </dsp:nvSpPr>
      <dsp:spPr>
        <a:xfrm>
          <a:off x="5181601" y="304802"/>
          <a:ext cx="622434" cy="702150"/>
        </a:xfrm>
        <a:prstGeom prst="rightArrow">
          <a:avLst>
            <a:gd name="adj1" fmla="val 60000"/>
            <a:gd name="adj2" fmla="val 50000"/>
          </a:avLst>
        </a:prstGeom>
        <a:noFill/>
        <a:ln w="28575">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181601" y="304802"/>
        <a:ext cx="622434" cy="702150"/>
      </dsp:txXfrm>
    </dsp:sp>
    <dsp:sp modelId="{5CFFB011-3FC9-442D-A57C-13484C3733A2}">
      <dsp:nvSpPr>
        <dsp:cNvPr id="0" name=""/>
        <dsp:cNvSpPr/>
      </dsp:nvSpPr>
      <dsp:spPr>
        <a:xfrm>
          <a:off x="6096010" y="0"/>
          <a:ext cx="2830842" cy="1364122"/>
        </a:xfrm>
        <a:prstGeom prst="round2Diag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Create an account, and register your title using the code provided in the front</a:t>
          </a:r>
          <a:endParaRPr lang="en-US" sz="1600" kern="1200" dirty="0"/>
        </a:p>
      </dsp:txBody>
      <dsp:txXfrm>
        <a:off x="6096010" y="0"/>
        <a:ext cx="2830842" cy="13641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E1E206-41A2-4286-8978-C2FFD5D1419D}">
      <dsp:nvSpPr>
        <dsp:cNvPr id="0" name=""/>
        <dsp:cNvSpPr/>
      </dsp:nvSpPr>
      <dsp:spPr>
        <a:xfrm>
          <a:off x="2133607" y="0"/>
          <a:ext cx="2830842" cy="1364122"/>
        </a:xfrm>
        <a:prstGeom prst="round2Diag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Log in and proceed to the book site</a:t>
          </a:r>
          <a:endParaRPr lang="en-US" sz="1600" kern="1200" dirty="0"/>
        </a:p>
      </dsp:txBody>
      <dsp:txXfrm>
        <a:off x="2133607" y="0"/>
        <a:ext cx="2830842" cy="1364122"/>
      </dsp:txXfrm>
    </dsp:sp>
    <dsp:sp modelId="{3F056591-68F6-46D2-A80D-ACE087D488FE}">
      <dsp:nvSpPr>
        <dsp:cNvPr id="0" name=""/>
        <dsp:cNvSpPr/>
      </dsp:nvSpPr>
      <dsp:spPr>
        <a:xfrm>
          <a:off x="5200629" y="304802"/>
          <a:ext cx="565416" cy="702150"/>
        </a:xfrm>
        <a:prstGeom prst="rightArrow">
          <a:avLst>
            <a:gd name="adj1" fmla="val 60000"/>
            <a:gd name="adj2" fmla="val 50000"/>
          </a:avLst>
        </a:prstGeom>
        <a:noFill/>
        <a:ln w="28575">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200629" y="304802"/>
        <a:ext cx="565416" cy="702150"/>
      </dsp:txXfrm>
    </dsp:sp>
    <dsp:sp modelId="{5CFFB011-3FC9-442D-A57C-13484C3733A2}">
      <dsp:nvSpPr>
        <dsp:cNvPr id="0" name=""/>
        <dsp:cNvSpPr/>
      </dsp:nvSpPr>
      <dsp:spPr>
        <a:xfrm>
          <a:off x="6031274" y="0"/>
          <a:ext cx="2960315" cy="1364122"/>
        </a:xfrm>
        <a:prstGeom prst="round2Diag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Download the “Getting Started” guide and click the link “Get Your Unique Login for Optum”</a:t>
          </a:r>
          <a:endParaRPr lang="en-US" sz="1600" kern="1200" dirty="0"/>
        </a:p>
      </dsp:txBody>
      <dsp:txXfrm>
        <a:off x="6031274" y="0"/>
        <a:ext cx="2960315" cy="136412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1B0443C6-51B8-4429-9217-E1DBED7024CB}" type="datetimeFigureOut">
              <a:rPr lang="en-US" smtClean="0"/>
              <a:pPr/>
              <a:t>10/19/2012</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62798108-3CE5-451E-8C1D-2ACBFF30DBE0}" type="slidenum">
              <a:rPr lang="en-US" smtClean="0"/>
              <a:pPr/>
              <a:t>‹#›</a:t>
            </a:fld>
            <a:endParaRPr lang="en-US" dirty="0"/>
          </a:p>
        </p:txBody>
      </p:sp>
    </p:spTree>
    <p:extLst>
      <p:ext uri="{BB962C8B-B14F-4D97-AF65-F5344CB8AC3E}">
        <p14:creationId xmlns:p14="http://schemas.microsoft.com/office/powerpoint/2010/main" xmlns="" val="57477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software comes with a comprehensive set of core case studies that will walk students step by step through the key administrative and clinical functionality of CareTracker that Medical Assistants will use in the real word. </a:t>
            </a:r>
          </a:p>
          <a:p>
            <a:endParaRPr lang="en-US" baseline="0" dirty="0" smtClean="0"/>
          </a:p>
          <a:p>
            <a:r>
              <a:rPr lang="en-US" baseline="0" dirty="0" smtClean="0"/>
              <a:t>These cases place students in real-world scenarios, such as scheduling a patient appointment or recording vital signs, so students can build proficiency in an EHR/PM software environment. </a:t>
            </a:r>
          </a:p>
          <a:p>
            <a:endParaRPr lang="en-US" baseline="0" dirty="0" smtClean="0"/>
          </a:p>
          <a:p>
            <a:r>
              <a:rPr lang="en-US" baseline="0" dirty="0" smtClean="0"/>
              <a:t>The case studies are progressive, covering all activities from appointment scheduling to check in through check out. Completion of these case studies will provide thorough experience in CareTracker. Again, report printing instructions are built into the cases for handing in to instructors.</a:t>
            </a:r>
          </a:p>
          <a:p>
            <a:endParaRPr lang="en-US" baseline="0" dirty="0" smtClean="0"/>
          </a:p>
          <a:p>
            <a:r>
              <a:rPr lang="en-US" dirty="0" smtClean="0"/>
              <a:t>Provided</a:t>
            </a:r>
            <a:r>
              <a:rPr lang="en-US" baseline="0" dirty="0" smtClean="0"/>
              <a:t> as a downloadable and printable PDF from thePoint, the cases can be customized if there are certain skills and activities unique to your curriculum that need additional attention. Just let us know your needs and our Custom services department will work with you to create additional case studies.</a:t>
            </a:r>
          </a:p>
          <a:p>
            <a:endParaRPr lang="en-US" baseline="0" dirty="0" smtClean="0"/>
          </a:p>
          <a:p>
            <a:r>
              <a:rPr lang="en-US" baseline="0" dirty="0" smtClean="0"/>
              <a:t>Finally, these are adaptable to be as robust or simple as you need them to be, and can be perfectly fit into your existing curriculum. </a:t>
            </a:r>
            <a:endParaRPr lang="en-US"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2798108-3CE5-451E-8C1D-2ACBFF30DBE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2798108-3CE5-451E-8C1D-2ACBFF30DBE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Students will access thePoint as they’ve done previously and then the click a button to get their personal Optum login</a:t>
            </a:r>
          </a:p>
          <a:p>
            <a:endParaRPr lang="en-US" baseline="0" dirty="0" smtClean="0"/>
          </a:p>
          <a:p>
            <a:r>
              <a:rPr lang="en-US" baseline="0" dirty="0" smtClean="0"/>
              <a:t>This is access to just the EHR and cases; if book adopted, students would  have access to the entire suite of online resources in addition to Optum and Cases.</a:t>
            </a:r>
          </a:p>
        </p:txBody>
      </p:sp>
      <p:sp>
        <p:nvSpPr>
          <p:cNvPr id="4" name="Slide Number Placeholder 3"/>
          <p:cNvSpPr>
            <a:spLocks noGrp="1"/>
          </p:cNvSpPr>
          <p:nvPr>
            <p:ph type="sldNum" sz="quarter" idx="10"/>
          </p:nvPr>
        </p:nvSpPr>
        <p:spPr/>
        <p:txBody>
          <a:bodyPr/>
          <a:lstStyle/>
          <a:p>
            <a:fld id="{62798108-3CE5-451E-8C1D-2ACBFF30DBE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2798108-3CE5-451E-8C1D-2ACBFF30DBE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must read an End User License Agreement,</a:t>
            </a:r>
            <a:r>
              <a:rPr lang="en-US" baseline="0" dirty="0" smtClean="0"/>
              <a:t> click to accept, and then they get their user name and password and then click on the link to https://training.CareTracker.com. They can get to Optum from thePoint or just go directly to the URL from their computer.</a:t>
            </a:r>
            <a:endParaRPr lang="en-US"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be prompted to create a new user name and password</a:t>
            </a:r>
            <a:endParaRPr lang="en-US"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have</a:t>
            </a:r>
            <a:r>
              <a:rPr lang="en-US" baseline="0" dirty="0" smtClean="0"/>
              <a:t> 2 years from date of initial login to access the software.</a:t>
            </a:r>
          </a:p>
          <a:p>
            <a:endParaRPr lang="en-US" baseline="0" dirty="0" smtClean="0"/>
          </a:p>
          <a:p>
            <a:r>
              <a:rPr lang="en-US" baseline="0" dirty="0" smtClean="0"/>
              <a:t>In future can go through thePoint to access CareTracker, or directly to www.CareTracker.com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798108-3CE5-451E-8C1D-2ACBFF30DBE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lvl1pPr algn="l">
              <a:defRPr sz="4000">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lvl1pPr algn="l">
              <a:defRPr sz="3600">
                <a:solidFill>
                  <a:srgbClr val="7030A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B10562-5A6B-4BE8-B1F6-DB252E85E1CE}" type="datetimeFigureOut">
              <a:rPr lang="en-US" smtClean="0"/>
              <a:pPr/>
              <a:t>10/19/2012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75F9C1-2DF0-4985-BE50-6977DDFB3DE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7074" y="762000"/>
            <a:ext cx="7729725" cy="6556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7074" y="1600200"/>
            <a:ext cx="77297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1488443" y="6356350"/>
            <a:ext cx="2133600" cy="365125"/>
          </a:xfrm>
          <a:prstGeom prst="rect">
            <a:avLst/>
          </a:prstGeom>
        </p:spPr>
        <p:txBody>
          <a:bodyPr/>
          <a:lstStyle/>
          <a:p>
            <a:fld id="{A9BC20E0-CB67-684D-B3EE-BC7DB36113A6}" type="datetimeFigureOut">
              <a:rPr lang="en-US" smtClean="0"/>
              <a:pPr/>
              <a:t>10/19/2012</a:t>
            </a:fld>
            <a:endParaRPr lang="en-US" dirty="0"/>
          </a:p>
        </p:txBody>
      </p:sp>
      <p:sp>
        <p:nvSpPr>
          <p:cNvPr id="13" name="Footer Placeholder 4"/>
          <p:cNvSpPr>
            <a:spLocks noGrp="1"/>
          </p:cNvSpPr>
          <p:nvPr>
            <p:ph type="ftr" sz="quarter" idx="3"/>
          </p:nvPr>
        </p:nvSpPr>
        <p:spPr>
          <a:xfrm>
            <a:off x="3657600" y="6356350"/>
            <a:ext cx="2895600" cy="365125"/>
          </a:xfrm>
          <a:prstGeom prst="rect">
            <a:avLst/>
          </a:prstGeom>
        </p:spPr>
        <p:txBody>
          <a:bodyPr/>
          <a:lstStyle/>
          <a:p>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a:lstStyle/>
          <a:p>
            <a:fld id="{B12934EE-A247-4240-8058-CE3C0845C8A2}" type="slidenum">
              <a:rPr lang="en-US" smtClean="0"/>
              <a:pPr/>
              <a:t>‹#›</a:t>
            </a:fld>
            <a:endParaRPr lang="en-US" dirty="0"/>
          </a:p>
        </p:txBody>
      </p:sp>
      <p:pic>
        <p:nvPicPr>
          <p:cNvPr id="15" name="Picture 14"/>
          <p:cNvPicPr>
            <a:picLocks noChangeAspect="1"/>
          </p:cNvPicPr>
          <p:nvPr userDrawn="1"/>
        </p:nvPicPr>
        <p:blipFill>
          <a:blip r:embed="rId13" cstate="print"/>
          <a:stretch>
            <a:fillRect/>
          </a:stretch>
        </p:blipFill>
        <p:spPr>
          <a:xfrm>
            <a:off x="7010400" y="248305"/>
            <a:ext cx="1907160" cy="424539"/>
          </a:xfrm>
          <a:prstGeom prst="rect">
            <a:avLst/>
          </a:prstGeom>
        </p:spPr>
      </p:pic>
      <p:pic>
        <p:nvPicPr>
          <p:cNvPr id="16" name="Picture 15"/>
          <p:cNvPicPr>
            <a:picLocks noChangeAspect="1"/>
          </p:cNvPicPr>
          <p:nvPr userDrawn="1"/>
        </p:nvPicPr>
        <p:blipFill rotWithShape="1">
          <a:blip r:embed="rId14" cstate="print"/>
          <a:srcRect b="1099"/>
          <a:stretch/>
        </p:blipFill>
        <p:spPr>
          <a:xfrm>
            <a:off x="-64422" y="0"/>
            <a:ext cx="1021497"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 y="0"/>
            <a:ext cx="9144000" cy="6858000"/>
          </a:xfrm>
          <a:prstGeom prst="rect">
            <a:avLst/>
          </a:prstGeom>
        </p:spPr>
      </p:pic>
      <p:sp>
        <p:nvSpPr>
          <p:cNvPr id="17" name="Date Placeholder 3"/>
          <p:cNvSpPr>
            <a:spLocks noGrp="1"/>
          </p:cNvSpPr>
          <p:nvPr>
            <p:ph type="dt" sz="half" idx="10"/>
          </p:nvPr>
        </p:nvSpPr>
        <p:spPr>
          <a:xfrm>
            <a:off x="457200" y="6356350"/>
            <a:ext cx="2133600" cy="365125"/>
          </a:xfrm>
        </p:spPr>
        <p:txBody>
          <a:bodyPr/>
          <a:lstStyle/>
          <a:p>
            <a:fld id="{A9BC20E0-CB67-684D-B3EE-BC7DB36113A6}" type="datetimeFigureOut">
              <a:rPr lang="en-US" smtClean="0"/>
              <a:pPr/>
              <a:t>10/19/2012</a:t>
            </a:fld>
            <a:endParaRPr lang="en-US" dirty="0"/>
          </a:p>
        </p:txBody>
      </p:sp>
      <p:sp>
        <p:nvSpPr>
          <p:cNvPr id="20" name="Slide Number Placeholder 5"/>
          <p:cNvSpPr>
            <a:spLocks noGrp="1"/>
          </p:cNvSpPr>
          <p:nvPr>
            <p:ph type="sldNum" sz="quarter" idx="12"/>
          </p:nvPr>
        </p:nvSpPr>
        <p:spPr>
          <a:xfrm>
            <a:off x="6553200" y="6356350"/>
            <a:ext cx="2133600" cy="365125"/>
          </a:xfrm>
        </p:spPr>
        <p:txBody>
          <a:bodyPr/>
          <a:lstStyle/>
          <a:p>
            <a:fld id="{B12934EE-A247-4240-8058-CE3C0845C8A2}" type="slidenum">
              <a:rPr lang="en-US" smtClean="0"/>
              <a:pPr/>
              <a:t>1</a:t>
            </a:fld>
            <a:endParaRPr lang="en-US" dirty="0"/>
          </a:p>
        </p:txBody>
      </p:sp>
      <p:sp>
        <p:nvSpPr>
          <p:cNvPr id="21" name="TextBox 20"/>
          <p:cNvSpPr txBox="1"/>
          <p:nvPr/>
        </p:nvSpPr>
        <p:spPr>
          <a:xfrm>
            <a:off x="4038600" y="2223304"/>
            <a:ext cx="4757311" cy="1200329"/>
          </a:xfrm>
          <a:prstGeom prst="rect">
            <a:avLst/>
          </a:prstGeom>
          <a:noFill/>
        </p:spPr>
        <p:txBody>
          <a:bodyPr wrap="square" rtlCol="0">
            <a:spAutoFit/>
          </a:bodyPr>
          <a:lstStyle/>
          <a:p>
            <a:r>
              <a:rPr lang="en-US" sz="3600" i="1" dirty="0" smtClean="0">
                <a:solidFill>
                  <a:schemeClr val="bg1"/>
                </a:solidFill>
                <a:latin typeface="+mj-lt"/>
              </a:rPr>
              <a:t>Optum EMR/PM Software Introduction</a:t>
            </a:r>
            <a:endParaRPr lang="en-US" sz="3600" i="1" dirty="0">
              <a:solidFill>
                <a:schemeClr val="bg1"/>
              </a:solidFill>
              <a:latin typeface="+mj-lt"/>
            </a:endParaRPr>
          </a:p>
        </p:txBody>
      </p:sp>
      <p:pic>
        <p:nvPicPr>
          <p:cNvPr id="22" name="Picture 21"/>
          <p:cNvPicPr>
            <a:picLocks noChangeAspect="1"/>
          </p:cNvPicPr>
          <p:nvPr/>
        </p:nvPicPr>
        <p:blipFill>
          <a:blip r:embed="rId4" cstate="print"/>
          <a:stretch>
            <a:fillRect/>
          </a:stretch>
        </p:blipFill>
        <p:spPr>
          <a:xfrm>
            <a:off x="6781800" y="5715000"/>
            <a:ext cx="2144140" cy="534827"/>
          </a:xfrm>
          <a:prstGeom prst="rect">
            <a:avLst/>
          </a:prstGeom>
        </p:spPr>
      </p:pic>
      <p:pic>
        <p:nvPicPr>
          <p:cNvPr id="23" name="Picture 22"/>
          <p:cNvPicPr>
            <a:picLocks noChangeAspect="1"/>
          </p:cNvPicPr>
          <p:nvPr/>
        </p:nvPicPr>
        <p:blipFill>
          <a:blip r:embed="rId5" cstate="print"/>
          <a:stretch>
            <a:fillRect/>
          </a:stretch>
        </p:blipFill>
        <p:spPr>
          <a:xfrm>
            <a:off x="6096000" y="248304"/>
            <a:ext cx="2821560" cy="6280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08037"/>
            <a:ext cx="8229600" cy="731838"/>
          </a:xfrm>
        </p:spPr>
        <p:txBody>
          <a:bodyPr>
            <a:normAutofit/>
          </a:bodyPr>
          <a:lstStyle/>
          <a:p>
            <a:r>
              <a:rPr lang="en-US" dirty="0" smtClean="0"/>
              <a:t>Case Studies</a:t>
            </a:r>
            <a:endParaRPr lang="en-US" dirty="0"/>
          </a:p>
        </p:txBody>
      </p:sp>
      <p:pic>
        <p:nvPicPr>
          <p:cNvPr id="6147" name="Picture 3"/>
          <p:cNvPicPr>
            <a:picLocks noChangeAspect="1" noChangeArrowheads="1"/>
          </p:cNvPicPr>
          <p:nvPr/>
        </p:nvPicPr>
        <p:blipFill>
          <a:blip r:embed="rId3" cstate="print"/>
          <a:srcRect b="13699"/>
          <a:stretch>
            <a:fillRect/>
          </a:stretch>
        </p:blipFill>
        <p:spPr bwMode="auto">
          <a:xfrm>
            <a:off x="3736704" y="1596998"/>
            <a:ext cx="4797696" cy="3984678"/>
          </a:xfrm>
          <a:prstGeom prst="rect">
            <a:avLst/>
          </a:prstGeom>
          <a:noFill/>
          <a:ln w="9525">
            <a:noFill/>
            <a:miter lim="800000"/>
            <a:headEnd/>
            <a:tailEnd/>
          </a:ln>
          <a:effectLst/>
        </p:spPr>
      </p:pic>
      <p:sp>
        <p:nvSpPr>
          <p:cNvPr id="5" name="Content Placeholder 4"/>
          <p:cNvSpPr>
            <a:spLocks noGrp="1"/>
          </p:cNvSpPr>
          <p:nvPr>
            <p:ph sz="half" idx="2"/>
          </p:nvPr>
        </p:nvSpPr>
        <p:spPr>
          <a:xfrm>
            <a:off x="762000" y="1570037"/>
            <a:ext cx="3124200" cy="4525963"/>
          </a:xfrm>
        </p:spPr>
        <p:txBody>
          <a:bodyPr>
            <a:normAutofit/>
          </a:bodyPr>
          <a:lstStyle/>
          <a:p>
            <a:pPr indent="0">
              <a:spcBef>
                <a:spcPts val="2000"/>
              </a:spcBef>
              <a:buNone/>
            </a:pPr>
            <a:r>
              <a:rPr lang="en-US" sz="2400" dirty="0" smtClean="0"/>
              <a:t>Case studies can be found as part of the student resources on the textbook’s site on thePoint.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a:t>
            </a:r>
            <a:endParaRPr lang="en-US" dirty="0"/>
          </a:p>
        </p:txBody>
      </p:sp>
      <p:pic>
        <p:nvPicPr>
          <p:cNvPr id="5" name="Picture 4" descr="OPTUM_RGB.jpg"/>
          <p:cNvPicPr>
            <a:picLocks noChangeAspect="1"/>
          </p:cNvPicPr>
          <p:nvPr/>
        </p:nvPicPr>
        <p:blipFill>
          <a:blip r:embed="rId3" cstate="print"/>
          <a:stretch>
            <a:fillRect/>
          </a:stretch>
        </p:blipFill>
        <p:spPr>
          <a:xfrm>
            <a:off x="3165348" y="1924889"/>
            <a:ext cx="2889504" cy="868010"/>
          </a:xfrm>
          <a:prstGeom prst="rect">
            <a:avLst/>
          </a:prstGeom>
        </p:spPr>
      </p:pic>
      <p:pic>
        <p:nvPicPr>
          <p:cNvPr id="4" name="Picture 1" descr="106350019@07052012-1F4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3136240"/>
            <a:ext cx="4648200" cy="297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19200" y="1905000"/>
            <a:ext cx="7010400" cy="2895600"/>
          </a:xfrm>
        </p:spPr>
        <p:txBody>
          <a:bodyPr>
            <a:normAutofit/>
          </a:bodyPr>
          <a:lstStyle/>
          <a:p>
            <a:pPr lvl="0"/>
            <a:r>
              <a:rPr lang="en-US" sz="2400" dirty="0" smtClean="0"/>
              <a:t>Fully integrated, CCHIT®-certified, web-based EHR/PM software</a:t>
            </a:r>
          </a:p>
          <a:p>
            <a:r>
              <a:rPr lang="en-US" sz="2400" dirty="0" smtClean="0"/>
              <a:t>Backed by 200,000 doctors, 3,500 hospitals and 1,500 insurer relationships</a:t>
            </a:r>
          </a:p>
          <a:p>
            <a:pPr lvl="0"/>
            <a:r>
              <a:rPr lang="en-US" sz="2400" b="1" dirty="0" smtClean="0"/>
              <a:t>This is a software you might actually encounter in the workplace! </a:t>
            </a:r>
          </a:p>
          <a:p>
            <a:endParaRPr lang="en-US" sz="2400" dirty="0" smtClean="0"/>
          </a:p>
          <a:p>
            <a:pPr lvl="0">
              <a:buNone/>
            </a:pPr>
            <a:endParaRPr lang="en-US" sz="2400" dirty="0" smtClean="0"/>
          </a:p>
        </p:txBody>
      </p:sp>
      <p:sp>
        <p:nvSpPr>
          <p:cNvPr id="5" name="Title 1"/>
          <p:cNvSpPr>
            <a:spLocks noGrp="1"/>
          </p:cNvSpPr>
          <p:nvPr>
            <p:ph type="title"/>
          </p:nvPr>
        </p:nvSpPr>
        <p:spPr>
          <a:xfrm>
            <a:off x="1066800" y="914400"/>
            <a:ext cx="8229600" cy="731838"/>
          </a:xfrm>
        </p:spPr>
        <p:txBody>
          <a:bodyPr>
            <a:noAutofit/>
          </a:bodyPr>
          <a:lstStyle/>
          <a:p>
            <a:r>
              <a:rPr lang="en-US" sz="2800" dirty="0" smtClean="0"/>
              <a:t>About </a:t>
            </a:r>
            <a:endParaRPr lang="en-US" sz="2800" dirty="0"/>
          </a:p>
        </p:txBody>
      </p:sp>
      <p:pic>
        <p:nvPicPr>
          <p:cNvPr id="6" name="Picture 5" descr="OPTUM_RGB.jpg"/>
          <p:cNvPicPr>
            <a:picLocks noChangeAspect="1"/>
          </p:cNvPicPr>
          <p:nvPr/>
        </p:nvPicPr>
        <p:blipFill>
          <a:blip r:embed="rId3" cstate="print"/>
          <a:stretch>
            <a:fillRect/>
          </a:stretch>
        </p:blipFill>
        <p:spPr>
          <a:xfrm>
            <a:off x="2133600" y="838200"/>
            <a:ext cx="2282948" cy="685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1837"/>
            <a:ext cx="8229600" cy="731838"/>
          </a:xfrm>
        </p:spPr>
        <p:txBody>
          <a:bodyPr>
            <a:noAutofit/>
          </a:bodyPr>
          <a:lstStyle/>
          <a:p>
            <a:r>
              <a:rPr lang="en-US" sz="2800" dirty="0" smtClean="0"/>
              <a:t>Integrated Administrative and Clinical Experience </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83854593"/>
              </p:ext>
            </p:extLst>
          </p:nvPr>
        </p:nvGraphicFramePr>
        <p:xfrm>
          <a:off x="6858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905000" y="2332037"/>
            <a:ext cx="2057400" cy="707886"/>
          </a:xfrm>
          <a:prstGeom prst="rect">
            <a:avLst/>
          </a:prstGeom>
          <a:noFill/>
        </p:spPr>
        <p:txBody>
          <a:bodyPr wrap="square" rtlCol="0">
            <a:spAutoFit/>
          </a:bodyPr>
          <a:lstStyle/>
          <a:p>
            <a:pPr algn="ctr"/>
            <a:r>
              <a:rPr lang="en-US" sz="2000" b="1" dirty="0" smtClean="0">
                <a:solidFill>
                  <a:schemeClr val="bg1"/>
                </a:solidFill>
              </a:rPr>
              <a:t>Front Office Activities</a:t>
            </a:r>
            <a:endParaRPr lang="en-US" sz="2000" b="1" dirty="0">
              <a:solidFill>
                <a:schemeClr val="bg1"/>
              </a:solidFill>
            </a:endParaRPr>
          </a:p>
        </p:txBody>
      </p:sp>
      <p:sp>
        <p:nvSpPr>
          <p:cNvPr id="7" name="TextBox 6"/>
          <p:cNvSpPr txBox="1"/>
          <p:nvPr/>
        </p:nvSpPr>
        <p:spPr>
          <a:xfrm>
            <a:off x="5715000" y="4694237"/>
            <a:ext cx="2057400" cy="707886"/>
          </a:xfrm>
          <a:prstGeom prst="rect">
            <a:avLst/>
          </a:prstGeom>
          <a:noFill/>
        </p:spPr>
        <p:txBody>
          <a:bodyPr wrap="square" rtlCol="0">
            <a:spAutoFit/>
          </a:bodyPr>
          <a:lstStyle/>
          <a:p>
            <a:pPr algn="ctr"/>
            <a:r>
              <a:rPr lang="en-US" sz="2000" b="1" dirty="0" smtClean="0">
                <a:solidFill>
                  <a:schemeClr val="bg1"/>
                </a:solidFill>
              </a:rPr>
              <a:t>Back Office Activities</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731838"/>
          </a:xfrm>
        </p:spPr>
        <p:txBody>
          <a:bodyPr/>
          <a:lstStyle/>
          <a:p>
            <a:r>
              <a:rPr lang="en-US" dirty="0" smtClean="0"/>
              <a:t>How to Access</a:t>
            </a:r>
            <a:endParaRPr lang="en-US" dirty="0"/>
          </a:p>
        </p:txBody>
      </p:sp>
      <p:graphicFrame>
        <p:nvGraphicFramePr>
          <p:cNvPr id="5" name="Diagram 4"/>
          <p:cNvGraphicFramePr/>
          <p:nvPr>
            <p:extLst>
              <p:ext uri="{D42A27DB-BD31-4B8C-83A1-F6EECF244321}">
                <p14:modId xmlns:p14="http://schemas.microsoft.com/office/powerpoint/2010/main" xmlns="" val="4166840988"/>
              </p:ext>
            </p:extLst>
          </p:nvPr>
        </p:nvGraphicFramePr>
        <p:xfrm>
          <a:off x="-1066800" y="1752600"/>
          <a:ext cx="10210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OPTUM_RGB.jpg"/>
          <p:cNvPicPr>
            <a:picLocks noChangeAspect="1"/>
          </p:cNvPicPr>
          <p:nvPr/>
        </p:nvPicPr>
        <p:blipFill>
          <a:blip r:embed="rId8" cstate="print"/>
          <a:stretch>
            <a:fillRect/>
          </a:stretch>
        </p:blipFill>
        <p:spPr>
          <a:xfrm>
            <a:off x="6858000" y="990600"/>
            <a:ext cx="2282948" cy="685800"/>
          </a:xfrm>
          <a:prstGeom prst="rect">
            <a:avLst/>
          </a:prstGeom>
        </p:spPr>
      </p:pic>
      <p:pic>
        <p:nvPicPr>
          <p:cNvPr id="6" name="Picture 2"/>
          <p:cNvPicPr>
            <a:picLocks noChangeAspect="1" noChangeArrowheads="1"/>
          </p:cNvPicPr>
          <p:nvPr/>
        </p:nvPicPr>
        <p:blipFill>
          <a:blip r:embed="rId9" cstate="print"/>
          <a:srcRect/>
          <a:stretch>
            <a:fillRect/>
          </a:stretch>
        </p:blipFill>
        <p:spPr bwMode="auto">
          <a:xfrm>
            <a:off x="3352800" y="2895600"/>
            <a:ext cx="2209800" cy="2907632"/>
          </a:xfrm>
          <a:prstGeom prst="rect">
            <a:avLst/>
          </a:prstGeom>
          <a:noFill/>
          <a:ln w="9525">
            <a:noFill/>
            <a:miter lim="800000"/>
            <a:headEnd/>
            <a:tailEnd/>
          </a:ln>
          <a:effectLst/>
        </p:spPr>
      </p:pic>
      <p:pic>
        <p:nvPicPr>
          <p:cNvPr id="8" name="Picture 3"/>
          <p:cNvPicPr>
            <a:picLocks noChangeAspect="1" noChangeArrowheads="1"/>
          </p:cNvPicPr>
          <p:nvPr/>
        </p:nvPicPr>
        <p:blipFill>
          <a:blip r:embed="rId10" cstate="print"/>
          <a:srcRect/>
          <a:stretch>
            <a:fillRect/>
          </a:stretch>
        </p:blipFill>
        <p:spPr bwMode="auto">
          <a:xfrm>
            <a:off x="2133600" y="3962400"/>
            <a:ext cx="1595865" cy="2096018"/>
          </a:xfrm>
          <a:prstGeom prst="rect">
            <a:avLst/>
          </a:prstGeom>
          <a:noFill/>
          <a:ln w="9525">
            <a:noFill/>
            <a:miter lim="800000"/>
            <a:headEnd/>
            <a:tailEnd/>
          </a:ln>
          <a:effectLst/>
        </p:spPr>
      </p:pic>
      <p:pic>
        <p:nvPicPr>
          <p:cNvPr id="9" name="Picture 4"/>
          <p:cNvPicPr>
            <a:picLocks noChangeAspect="1" noChangeArrowheads="1"/>
          </p:cNvPicPr>
          <p:nvPr/>
        </p:nvPicPr>
        <p:blipFill>
          <a:blip r:embed="rId11" cstate="print"/>
          <a:srcRect/>
          <a:stretch>
            <a:fillRect/>
          </a:stretch>
        </p:blipFill>
        <p:spPr bwMode="auto">
          <a:xfrm>
            <a:off x="5181600" y="3962400"/>
            <a:ext cx="1600200" cy="2101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52" y="753533"/>
            <a:ext cx="8229600" cy="731838"/>
          </a:xfrm>
        </p:spPr>
        <p:txBody>
          <a:bodyPr/>
          <a:lstStyle/>
          <a:p>
            <a:r>
              <a:rPr lang="en-US" dirty="0" smtClean="0"/>
              <a:t>How to Access</a:t>
            </a:r>
            <a:endParaRPr lang="en-US" dirty="0"/>
          </a:p>
        </p:txBody>
      </p:sp>
      <p:graphicFrame>
        <p:nvGraphicFramePr>
          <p:cNvPr id="5" name="Diagram 4"/>
          <p:cNvGraphicFramePr/>
          <p:nvPr>
            <p:extLst>
              <p:ext uri="{D42A27DB-BD31-4B8C-83A1-F6EECF244321}">
                <p14:modId xmlns:p14="http://schemas.microsoft.com/office/powerpoint/2010/main" xmlns="" val="2346183162"/>
              </p:ext>
            </p:extLst>
          </p:nvPr>
        </p:nvGraphicFramePr>
        <p:xfrm>
          <a:off x="-914400" y="1752600"/>
          <a:ext cx="10210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OPTUM_RGB.jpg"/>
          <p:cNvPicPr>
            <a:picLocks noChangeAspect="1"/>
          </p:cNvPicPr>
          <p:nvPr/>
        </p:nvPicPr>
        <p:blipFill>
          <a:blip r:embed="rId8" cstate="print"/>
          <a:stretch>
            <a:fillRect/>
          </a:stretch>
        </p:blipFill>
        <p:spPr>
          <a:xfrm>
            <a:off x="6861052" y="982133"/>
            <a:ext cx="2282948" cy="685800"/>
          </a:xfrm>
          <a:prstGeom prst="rect">
            <a:avLst/>
          </a:prstGeom>
        </p:spPr>
      </p:pic>
      <p:pic>
        <p:nvPicPr>
          <p:cNvPr id="8" name="Picture 7"/>
          <p:cNvPicPr/>
          <p:nvPr/>
        </p:nvPicPr>
        <p:blipFill rotWithShape="1">
          <a:blip r:embed="rId9" cstate="print"/>
          <a:srcRect l="18269" t="9972" r="19872" b="7408"/>
          <a:stretch/>
        </p:blipFill>
        <p:spPr bwMode="auto">
          <a:xfrm>
            <a:off x="2133600" y="3124200"/>
            <a:ext cx="4953000" cy="36576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23341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730334"/>
            <a:ext cx="3205874" cy="1470066"/>
            <a:chOff x="2647515" y="0"/>
            <a:chExt cx="950919" cy="1994065"/>
          </a:xfrm>
          <a:solidFill>
            <a:schemeClr val="accent1">
              <a:lumMod val="75000"/>
            </a:schemeClr>
          </a:solidFill>
        </p:grpSpPr>
        <p:sp>
          <p:nvSpPr>
            <p:cNvPr id="18" name="Rounded Rectangle 17"/>
            <p:cNvSpPr/>
            <p:nvPr/>
          </p:nvSpPr>
          <p:spPr>
            <a:xfrm>
              <a:off x="2647515" y="0"/>
              <a:ext cx="950919" cy="1994065"/>
            </a:xfrm>
            <a:prstGeom prst="round2DiagRect">
              <a:avLst/>
            </a:prstGeom>
            <a:grpFill/>
          </p:spPr>
          <p:style>
            <a:lnRef idx="2">
              <a:schemeClr val="lt1">
                <a:hueOff val="0"/>
                <a:satOff val="0"/>
                <a:lumOff val="0"/>
                <a:alphaOff val="0"/>
              </a:schemeClr>
            </a:lnRef>
            <a:fillRef idx="1">
              <a:schemeClr val="accent1">
                <a:shade val="80000"/>
                <a:hueOff val="87499"/>
                <a:satOff val="-1255"/>
                <a:lumOff val="7319"/>
                <a:alphaOff val="0"/>
              </a:schemeClr>
            </a:fillRef>
            <a:effectRef idx="0">
              <a:schemeClr val="accent1">
                <a:shade val="80000"/>
                <a:hueOff val="87499"/>
                <a:satOff val="-1255"/>
                <a:lumOff val="7319"/>
                <a:alphaOff val="0"/>
              </a:schemeClr>
            </a:effectRef>
            <a:fontRef idx="minor">
              <a:schemeClr val="lt1"/>
            </a:fontRef>
          </p:style>
        </p:sp>
        <p:sp>
          <p:nvSpPr>
            <p:cNvPr id="19" name="Rounded Rectangle 4"/>
            <p:cNvSpPr/>
            <p:nvPr/>
          </p:nvSpPr>
          <p:spPr>
            <a:xfrm>
              <a:off x="2675366" y="27851"/>
              <a:ext cx="895217" cy="1938363"/>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kern="1200" dirty="0" smtClean="0"/>
                <a:t>An End User License Agreement will pop up</a:t>
              </a:r>
              <a:endParaRPr lang="en-US" sz="1600" kern="1200" dirty="0"/>
            </a:p>
          </p:txBody>
        </p:sp>
      </p:grpSp>
      <p:grpSp>
        <p:nvGrpSpPr>
          <p:cNvPr id="3" name="Group 2"/>
          <p:cNvGrpSpPr/>
          <p:nvPr/>
        </p:nvGrpSpPr>
        <p:grpSpPr>
          <a:xfrm>
            <a:off x="5029200" y="1730334"/>
            <a:ext cx="3205874" cy="1470066"/>
            <a:chOff x="3939183" y="0"/>
            <a:chExt cx="950919" cy="1994065"/>
          </a:xfrm>
        </p:grpSpPr>
        <p:sp>
          <p:nvSpPr>
            <p:cNvPr id="16" name="Rounded Rectangle 15"/>
            <p:cNvSpPr/>
            <p:nvPr/>
          </p:nvSpPr>
          <p:spPr>
            <a:xfrm>
              <a:off x="3939183" y="0"/>
              <a:ext cx="950919" cy="1994065"/>
            </a:xfrm>
            <a:prstGeom prst="round2DiagRect">
              <a:avLst/>
            </a:prstGeom>
          </p:spPr>
          <p:style>
            <a:lnRef idx="2">
              <a:schemeClr val="lt1">
                <a:hueOff val="0"/>
                <a:satOff val="0"/>
                <a:lumOff val="0"/>
                <a:alphaOff val="0"/>
              </a:schemeClr>
            </a:lnRef>
            <a:fillRef idx="1">
              <a:schemeClr val="accent1">
                <a:shade val="80000"/>
                <a:hueOff val="131248"/>
                <a:satOff val="-1882"/>
                <a:lumOff val="10978"/>
                <a:alphaOff val="0"/>
              </a:schemeClr>
            </a:fillRef>
            <a:effectRef idx="0">
              <a:schemeClr val="accent1">
                <a:shade val="80000"/>
                <a:hueOff val="131248"/>
                <a:satOff val="-1882"/>
                <a:lumOff val="10978"/>
                <a:alphaOff val="0"/>
              </a:schemeClr>
            </a:effectRef>
            <a:fontRef idx="minor">
              <a:schemeClr val="lt1"/>
            </a:fontRef>
          </p:style>
        </p:sp>
        <p:sp>
          <p:nvSpPr>
            <p:cNvPr id="17" name="Rounded Rectangle 6"/>
            <p:cNvSpPr/>
            <p:nvPr/>
          </p:nvSpPr>
          <p:spPr>
            <a:xfrm>
              <a:off x="3967034" y="27851"/>
              <a:ext cx="895217" cy="1938363"/>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kern="1200" dirty="0" smtClean="0"/>
                <a:t>Upon accepting EULA, student receives unique Optum login and link to the site</a:t>
              </a:r>
              <a:endParaRPr lang="en-US" sz="1600" kern="1200" dirty="0"/>
            </a:p>
          </p:txBody>
        </p:sp>
      </p:grpSp>
      <p:grpSp>
        <p:nvGrpSpPr>
          <p:cNvPr id="22" name="Group 21"/>
          <p:cNvGrpSpPr/>
          <p:nvPr/>
        </p:nvGrpSpPr>
        <p:grpSpPr>
          <a:xfrm>
            <a:off x="4260783" y="2117250"/>
            <a:ext cx="622434" cy="702150"/>
            <a:chOff x="5181601" y="304802"/>
            <a:chExt cx="622434" cy="702150"/>
          </a:xfrm>
        </p:grpSpPr>
        <p:sp>
          <p:nvSpPr>
            <p:cNvPr id="23" name="Right Arrow 22"/>
            <p:cNvSpPr/>
            <p:nvPr/>
          </p:nvSpPr>
          <p:spPr>
            <a:xfrm>
              <a:off x="5181601" y="304802"/>
              <a:ext cx="622434" cy="702150"/>
            </a:xfrm>
            <a:prstGeom prst="rightArrow">
              <a:avLst>
                <a:gd name="adj1" fmla="val 60000"/>
                <a:gd name="adj2" fmla="val 50000"/>
              </a:avLst>
            </a:prstGeom>
            <a:noFill/>
            <a:ln w="28575">
              <a:solidFill>
                <a:srgbClr val="002060"/>
              </a:solidFill>
            </a:ln>
          </p:spPr>
          <p:style>
            <a:lnRef idx="0">
              <a:scrgbClr r="0" g="0" b="0"/>
            </a:lnRef>
            <a:fillRef idx="1">
              <a:scrgbClr r="0" g="0" b="0"/>
            </a:fillRef>
            <a:effectRef idx="0">
              <a:schemeClr val="accent1">
                <a:shade val="90000"/>
                <a:hueOff val="0"/>
                <a:satOff val="0"/>
                <a:lumOff val="0"/>
                <a:alphaOff val="0"/>
              </a:schemeClr>
            </a:effectRef>
            <a:fontRef idx="minor">
              <a:schemeClr val="lt1"/>
            </a:fontRef>
          </p:style>
        </p:sp>
        <p:sp>
          <p:nvSpPr>
            <p:cNvPr id="24" name="Right Arrow 4"/>
            <p:cNvSpPr/>
            <p:nvPr/>
          </p:nvSpPr>
          <p:spPr>
            <a:xfrm>
              <a:off x="5181601" y="445232"/>
              <a:ext cx="435704" cy="421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14" name="Title 1"/>
          <p:cNvSpPr txBox="1">
            <a:spLocks/>
          </p:cNvSpPr>
          <p:nvPr/>
        </p:nvSpPr>
        <p:spPr>
          <a:xfrm>
            <a:off x="685800" y="914400"/>
            <a:ext cx="8229600" cy="73183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7030A0"/>
                </a:solidFill>
                <a:effectLst/>
                <a:uLnTx/>
                <a:uFillTx/>
                <a:latin typeface="+mj-lt"/>
                <a:ea typeface="+mj-ea"/>
                <a:cs typeface="+mj-cs"/>
              </a:rPr>
              <a:t>User Experience</a:t>
            </a:r>
            <a:endParaRPr kumimoji="0" lang="en-US" sz="3600" b="0" i="0" u="none" strike="noStrike" kern="1200" cap="none" spc="0" normalizeH="0" baseline="0" noProof="0" dirty="0">
              <a:ln>
                <a:noFill/>
              </a:ln>
              <a:solidFill>
                <a:srgbClr val="7030A0"/>
              </a:solidFill>
              <a:effectLst/>
              <a:uLnTx/>
              <a:uFillTx/>
              <a:latin typeface="+mj-lt"/>
              <a:ea typeface="+mj-ea"/>
              <a:cs typeface="+mj-cs"/>
            </a:endParaRPr>
          </a:p>
        </p:txBody>
      </p:sp>
      <p:pic>
        <p:nvPicPr>
          <p:cNvPr id="15" name="Picture 14" descr="OPTUM_RGB.jpg"/>
          <p:cNvPicPr>
            <a:picLocks noChangeAspect="1"/>
          </p:cNvPicPr>
          <p:nvPr/>
        </p:nvPicPr>
        <p:blipFill>
          <a:blip r:embed="rId3" cstate="print"/>
          <a:stretch>
            <a:fillRect/>
          </a:stretch>
        </p:blipFill>
        <p:spPr>
          <a:xfrm>
            <a:off x="6424591" y="943533"/>
            <a:ext cx="2414609" cy="725351"/>
          </a:xfrm>
          <a:prstGeom prst="rect">
            <a:avLst/>
          </a:prstGeom>
        </p:spPr>
      </p:pic>
      <p:pic>
        <p:nvPicPr>
          <p:cNvPr id="20" name="Picture 19"/>
          <p:cNvPicPr/>
          <p:nvPr/>
        </p:nvPicPr>
        <p:blipFill rotWithShape="1">
          <a:blip r:embed="rId4" cstate="print"/>
          <a:srcRect l="17949" t="18803" r="40544" b="20228"/>
          <a:stretch/>
        </p:blipFill>
        <p:spPr bwMode="auto">
          <a:xfrm>
            <a:off x="1752600" y="3352800"/>
            <a:ext cx="3836690" cy="3292475"/>
          </a:xfrm>
          <a:prstGeom prst="rect">
            <a:avLst/>
          </a:prstGeom>
          <a:ln>
            <a:solidFill>
              <a:schemeClr val="accent1"/>
            </a:solidFill>
          </a:ln>
          <a:extLst>
            <a:ext uri="{53640926-AAD7-44D8-BBD7-CCE9431645EC}">
              <a14:shadowObscured xmlns:a14="http://schemas.microsoft.com/office/drawing/2010/main" xmlns=""/>
            </a:ext>
          </a:extLst>
        </p:spPr>
      </p:pic>
      <p:sp>
        <p:nvSpPr>
          <p:cNvPr id="4" name="Rectangle 3"/>
          <p:cNvSpPr/>
          <p:nvPr/>
        </p:nvSpPr>
        <p:spPr>
          <a:xfrm>
            <a:off x="5900529" y="3810000"/>
            <a:ext cx="3048001" cy="1938992"/>
          </a:xfrm>
          <a:prstGeom prst="rect">
            <a:avLst/>
          </a:prstGeom>
        </p:spPr>
        <p:txBody>
          <a:bodyPr wrap="square">
            <a:spAutoFit/>
          </a:bodyPr>
          <a:lstStyle/>
          <a:p>
            <a:r>
              <a:rPr lang="en-US" sz="2400" b="1" i="1" dirty="0"/>
              <a:t>Make sure you complete the browser setup </a:t>
            </a:r>
            <a:r>
              <a:rPr lang="en-US" sz="2400" b="1" i="1" dirty="0" smtClean="0"/>
              <a:t>steps in </a:t>
            </a:r>
            <a:r>
              <a:rPr lang="en-US" sz="2400" b="1" i="1" dirty="0"/>
              <a:t>Getting Started before going to the Optum site.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95400" y="1654134"/>
            <a:ext cx="2971800" cy="1546266"/>
            <a:chOff x="5172141" y="0"/>
            <a:chExt cx="950919" cy="1994065"/>
          </a:xfrm>
          <a:solidFill>
            <a:schemeClr val="tx2">
              <a:lumMod val="75000"/>
            </a:schemeClr>
          </a:solidFill>
        </p:grpSpPr>
        <p:sp>
          <p:nvSpPr>
            <p:cNvPr id="4" name="Rounded Rectangle 3"/>
            <p:cNvSpPr/>
            <p:nvPr/>
          </p:nvSpPr>
          <p:spPr>
            <a:xfrm>
              <a:off x="5172141" y="0"/>
              <a:ext cx="950919" cy="1994065"/>
            </a:xfrm>
            <a:prstGeom prst="round2DiagRect">
              <a:avLst/>
            </a:prstGeom>
            <a:grpFill/>
          </p:spPr>
          <p:style>
            <a:lnRef idx="2">
              <a:schemeClr val="lt1">
                <a:hueOff val="0"/>
                <a:satOff val="0"/>
                <a:lumOff val="0"/>
                <a:alphaOff val="0"/>
              </a:schemeClr>
            </a:lnRef>
            <a:fillRef idx="1">
              <a:schemeClr val="accent1">
                <a:shade val="80000"/>
                <a:hueOff val="174998"/>
                <a:satOff val="-2510"/>
                <a:lumOff val="14637"/>
                <a:alphaOff val="0"/>
              </a:schemeClr>
            </a:fillRef>
            <a:effectRef idx="0">
              <a:schemeClr val="accent1">
                <a:shade val="80000"/>
                <a:hueOff val="174998"/>
                <a:satOff val="-2510"/>
                <a:lumOff val="14637"/>
                <a:alphaOff val="0"/>
              </a:schemeClr>
            </a:effectRef>
            <a:fontRef idx="minor">
              <a:schemeClr val="lt1"/>
            </a:fontRef>
          </p:style>
        </p:sp>
        <p:sp>
          <p:nvSpPr>
            <p:cNvPr id="5" name="Rounded Rectangle 8"/>
            <p:cNvSpPr/>
            <p:nvPr/>
          </p:nvSpPr>
          <p:spPr>
            <a:xfrm>
              <a:off x="5199992" y="27851"/>
              <a:ext cx="895217" cy="1938363"/>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kern="1200" dirty="0" smtClean="0"/>
                <a:t>Click the link and add the site to your favorites. </a:t>
              </a:r>
              <a:endParaRPr lang="en-US" sz="1600" kern="1200" dirty="0"/>
            </a:p>
          </p:txBody>
        </p:sp>
      </p:grpSp>
      <p:grpSp>
        <p:nvGrpSpPr>
          <p:cNvPr id="6" name="Group 5"/>
          <p:cNvGrpSpPr/>
          <p:nvPr/>
        </p:nvGrpSpPr>
        <p:grpSpPr>
          <a:xfrm>
            <a:off x="5029200" y="1654134"/>
            <a:ext cx="2971800" cy="1546266"/>
            <a:chOff x="6407245" y="0"/>
            <a:chExt cx="950919" cy="1994065"/>
          </a:xfrm>
        </p:grpSpPr>
        <p:sp>
          <p:nvSpPr>
            <p:cNvPr id="7" name="Rounded Rectangle 6"/>
            <p:cNvSpPr/>
            <p:nvPr/>
          </p:nvSpPr>
          <p:spPr>
            <a:xfrm>
              <a:off x="6407245" y="0"/>
              <a:ext cx="950919" cy="1994065"/>
            </a:xfrm>
            <a:prstGeom prst="round2DiagRect">
              <a:avLst/>
            </a:prstGeom>
          </p:spPr>
          <p:style>
            <a:lnRef idx="2">
              <a:schemeClr val="lt1">
                <a:hueOff val="0"/>
                <a:satOff val="0"/>
                <a:lumOff val="0"/>
                <a:alphaOff val="0"/>
              </a:schemeClr>
            </a:lnRef>
            <a:fillRef idx="1">
              <a:schemeClr val="accent1">
                <a:shade val="80000"/>
                <a:hueOff val="218747"/>
                <a:satOff val="-3137"/>
                <a:lumOff val="18296"/>
                <a:alphaOff val="0"/>
              </a:schemeClr>
            </a:fillRef>
            <a:effectRef idx="0">
              <a:schemeClr val="accent1">
                <a:shade val="80000"/>
                <a:hueOff val="218747"/>
                <a:satOff val="-3137"/>
                <a:lumOff val="18296"/>
                <a:alphaOff val="0"/>
              </a:schemeClr>
            </a:effectRef>
            <a:fontRef idx="minor">
              <a:schemeClr val="lt1"/>
            </a:fontRef>
          </p:style>
        </p:sp>
        <p:sp>
          <p:nvSpPr>
            <p:cNvPr id="8" name="Rounded Rectangle 10"/>
            <p:cNvSpPr/>
            <p:nvPr/>
          </p:nvSpPr>
          <p:spPr>
            <a:xfrm>
              <a:off x="6435096" y="27851"/>
              <a:ext cx="895217" cy="1938363"/>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kern="1200" dirty="0" smtClean="0"/>
                <a:t>Enter login information provided</a:t>
              </a:r>
              <a:endParaRPr lang="en-US" sz="1600" kern="1200" dirty="0"/>
            </a:p>
          </p:txBody>
        </p:sp>
      </p:grpSp>
      <p:grpSp>
        <p:nvGrpSpPr>
          <p:cNvPr id="15" name="Group 14"/>
          <p:cNvGrpSpPr/>
          <p:nvPr/>
        </p:nvGrpSpPr>
        <p:grpSpPr>
          <a:xfrm>
            <a:off x="4343400" y="2133600"/>
            <a:ext cx="622434" cy="702150"/>
            <a:chOff x="5181601" y="304802"/>
            <a:chExt cx="622434" cy="702150"/>
          </a:xfrm>
        </p:grpSpPr>
        <p:sp>
          <p:nvSpPr>
            <p:cNvPr id="16" name="Right Arrow 15"/>
            <p:cNvSpPr/>
            <p:nvPr/>
          </p:nvSpPr>
          <p:spPr>
            <a:xfrm>
              <a:off x="5181601" y="304802"/>
              <a:ext cx="622434" cy="702150"/>
            </a:xfrm>
            <a:prstGeom prst="rightArrow">
              <a:avLst>
                <a:gd name="adj1" fmla="val 60000"/>
                <a:gd name="adj2" fmla="val 50000"/>
              </a:avLst>
            </a:prstGeom>
            <a:noFill/>
            <a:ln w="28575">
              <a:solidFill>
                <a:srgbClr val="002060"/>
              </a:solidFill>
            </a:ln>
          </p:spPr>
          <p:style>
            <a:lnRef idx="0">
              <a:scrgbClr r="0" g="0" b="0"/>
            </a:lnRef>
            <a:fillRef idx="1">
              <a:scrgbClr r="0" g="0" b="0"/>
            </a:fillRef>
            <a:effectRef idx="0">
              <a:schemeClr val="accent1">
                <a:shade val="90000"/>
                <a:hueOff val="0"/>
                <a:satOff val="0"/>
                <a:lumOff val="0"/>
                <a:alphaOff val="0"/>
              </a:schemeClr>
            </a:effectRef>
            <a:fontRef idx="minor">
              <a:schemeClr val="lt1"/>
            </a:fontRef>
          </p:style>
        </p:sp>
        <p:sp>
          <p:nvSpPr>
            <p:cNvPr id="17" name="Right Arrow 4"/>
            <p:cNvSpPr/>
            <p:nvPr/>
          </p:nvSpPr>
          <p:spPr>
            <a:xfrm>
              <a:off x="5181601" y="445232"/>
              <a:ext cx="435704" cy="421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14" name="Title 1"/>
          <p:cNvSpPr txBox="1">
            <a:spLocks/>
          </p:cNvSpPr>
          <p:nvPr/>
        </p:nvSpPr>
        <p:spPr>
          <a:xfrm>
            <a:off x="838200" y="762000"/>
            <a:ext cx="8229600" cy="7318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7030A0"/>
                </a:solidFill>
                <a:effectLst/>
                <a:uLnTx/>
                <a:uFillTx/>
                <a:latin typeface="+mj-lt"/>
                <a:ea typeface="+mj-ea"/>
                <a:cs typeface="+mj-cs"/>
              </a:rPr>
              <a:t>User Experience</a:t>
            </a:r>
            <a:endParaRPr kumimoji="0" lang="en-US" sz="3600" b="0" i="0" u="none" strike="noStrike" kern="1200" cap="none" spc="0" normalizeH="0" baseline="0" noProof="0" dirty="0">
              <a:ln>
                <a:noFill/>
              </a:ln>
              <a:solidFill>
                <a:srgbClr val="7030A0"/>
              </a:solidFill>
              <a:effectLst/>
              <a:uLnTx/>
              <a:uFillTx/>
              <a:latin typeface="+mj-lt"/>
              <a:ea typeface="+mj-ea"/>
              <a:cs typeface="+mj-cs"/>
            </a:endParaRPr>
          </a:p>
        </p:txBody>
      </p:sp>
      <p:pic>
        <p:nvPicPr>
          <p:cNvPr id="18" name="Picture 17" descr="OPTUM_RGB.jpg"/>
          <p:cNvPicPr>
            <a:picLocks noChangeAspect="1"/>
          </p:cNvPicPr>
          <p:nvPr/>
        </p:nvPicPr>
        <p:blipFill>
          <a:blip r:embed="rId3" cstate="print"/>
          <a:stretch>
            <a:fillRect/>
          </a:stretch>
        </p:blipFill>
        <p:spPr>
          <a:xfrm>
            <a:off x="6909120" y="838020"/>
            <a:ext cx="1930080" cy="579798"/>
          </a:xfrm>
          <a:prstGeom prst="rect">
            <a:avLst/>
          </a:prstGeom>
        </p:spPr>
      </p:pic>
      <p:pic>
        <p:nvPicPr>
          <p:cNvPr id="20" name="Picture 1" descr="106350019@07052012-1F4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3429000"/>
            <a:ext cx="4648200" cy="297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p:nvPr/>
        </p:nvPicPr>
        <p:blipFill rotWithShape="1">
          <a:blip r:embed="rId5" cstate="print"/>
          <a:srcRect l="8068" t="22178" r="9129" b="32692"/>
          <a:stretch/>
        </p:blipFill>
        <p:spPr bwMode="auto">
          <a:xfrm>
            <a:off x="1249997" y="3124200"/>
            <a:ext cx="6644005" cy="2981325"/>
          </a:xfrm>
          <a:prstGeom prst="rect">
            <a:avLst/>
          </a:prstGeom>
          <a:ln>
            <a:noFill/>
          </a:ln>
          <a:extLst>
            <a:ext uri="{53640926-AAD7-44D8-BBD7-CCE9431645EC}">
              <a14:shadowObscured xmlns:a14="http://schemas.microsoft.com/office/drawing/2010/main" xmlns=""/>
            </a:ext>
          </a:extLst>
        </p:spPr>
      </p:pic>
      <p:sp>
        <p:nvSpPr>
          <p:cNvPr id="21" name="Rectangle 20"/>
          <p:cNvSpPr/>
          <p:nvPr/>
        </p:nvSpPr>
        <p:spPr bwMode="auto">
          <a:xfrm>
            <a:off x="5562600" y="5105400"/>
            <a:ext cx="1905000" cy="381000"/>
          </a:xfrm>
          <a:prstGeom prst="rect">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723420"/>
            <a:ext cx="2971800" cy="1295399"/>
            <a:chOff x="7996258" y="1250867"/>
            <a:chExt cx="950919" cy="1994065"/>
          </a:xfrm>
          <a:solidFill>
            <a:schemeClr val="tx2">
              <a:lumMod val="60000"/>
              <a:lumOff val="40000"/>
            </a:schemeClr>
          </a:solidFill>
        </p:grpSpPr>
        <p:sp>
          <p:nvSpPr>
            <p:cNvPr id="4" name="Rounded Rectangle 3"/>
            <p:cNvSpPr/>
            <p:nvPr/>
          </p:nvSpPr>
          <p:spPr>
            <a:xfrm>
              <a:off x="7996258" y="1250867"/>
              <a:ext cx="950919" cy="1994065"/>
            </a:xfrm>
            <a:prstGeom prst="round2DiagRect">
              <a:avLst/>
            </a:prstGeom>
            <a:grpFill/>
          </p:spPr>
          <p:style>
            <a:lnRef idx="2">
              <a:schemeClr val="lt1">
                <a:hueOff val="0"/>
                <a:satOff val="0"/>
                <a:lumOff val="0"/>
                <a:alphaOff val="0"/>
              </a:schemeClr>
            </a:lnRef>
            <a:fillRef idx="1">
              <a:schemeClr val="accent1">
                <a:shade val="80000"/>
                <a:hueOff val="262496"/>
                <a:satOff val="-3765"/>
                <a:lumOff val="21956"/>
                <a:alphaOff val="0"/>
              </a:schemeClr>
            </a:fillRef>
            <a:effectRef idx="0">
              <a:schemeClr val="accent1">
                <a:shade val="80000"/>
                <a:hueOff val="262496"/>
                <a:satOff val="-3765"/>
                <a:lumOff val="21956"/>
                <a:alphaOff val="0"/>
              </a:schemeClr>
            </a:effectRef>
            <a:fontRef idx="minor">
              <a:schemeClr val="lt1"/>
            </a:fontRef>
          </p:style>
        </p:sp>
        <p:sp>
          <p:nvSpPr>
            <p:cNvPr id="5" name="Rounded Rectangle 12"/>
            <p:cNvSpPr/>
            <p:nvPr/>
          </p:nvSpPr>
          <p:spPr>
            <a:xfrm>
              <a:off x="7996258" y="1278718"/>
              <a:ext cx="923068" cy="1938362"/>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dirty="0" smtClean="0"/>
                <a:t>The first time you log in, you will be prompted to change your password. Do so. </a:t>
              </a:r>
              <a:endParaRPr lang="en-US" kern="1200" dirty="0"/>
            </a:p>
          </p:txBody>
        </p:sp>
      </p:grpSp>
      <p:grpSp>
        <p:nvGrpSpPr>
          <p:cNvPr id="6" name="Group 5"/>
          <p:cNvGrpSpPr/>
          <p:nvPr/>
        </p:nvGrpSpPr>
        <p:grpSpPr>
          <a:xfrm>
            <a:off x="5181600" y="1723420"/>
            <a:ext cx="2971800" cy="1295399"/>
            <a:chOff x="9327545" y="1250867"/>
            <a:chExt cx="950919" cy="1994065"/>
          </a:xfrm>
        </p:grpSpPr>
        <p:sp>
          <p:nvSpPr>
            <p:cNvPr id="7" name="Rounded Rectangle 6"/>
            <p:cNvSpPr/>
            <p:nvPr/>
          </p:nvSpPr>
          <p:spPr>
            <a:xfrm>
              <a:off x="9327545" y="1250867"/>
              <a:ext cx="950919" cy="1994065"/>
            </a:xfrm>
            <a:prstGeom prst="round2DiagRect">
              <a:avLst/>
            </a:pr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8" name="Rounded Rectangle 14"/>
            <p:cNvSpPr/>
            <p:nvPr/>
          </p:nvSpPr>
          <p:spPr>
            <a:xfrm>
              <a:off x="9355396" y="1278718"/>
              <a:ext cx="895217" cy="1938363"/>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Login is complete. You will receive an email when your company is ready to use. </a:t>
              </a:r>
              <a:endParaRPr lang="en-US" kern="1200" dirty="0"/>
            </a:p>
          </p:txBody>
        </p:sp>
      </p:grpSp>
      <p:grpSp>
        <p:nvGrpSpPr>
          <p:cNvPr id="10" name="Group 9"/>
          <p:cNvGrpSpPr/>
          <p:nvPr/>
        </p:nvGrpSpPr>
        <p:grpSpPr>
          <a:xfrm>
            <a:off x="4267200" y="2028220"/>
            <a:ext cx="622434" cy="702150"/>
            <a:chOff x="5181601" y="304802"/>
            <a:chExt cx="622434" cy="702150"/>
          </a:xfrm>
        </p:grpSpPr>
        <p:sp>
          <p:nvSpPr>
            <p:cNvPr id="11" name="Right Arrow 10"/>
            <p:cNvSpPr/>
            <p:nvPr/>
          </p:nvSpPr>
          <p:spPr>
            <a:xfrm>
              <a:off x="5181601" y="304802"/>
              <a:ext cx="622434" cy="702150"/>
            </a:xfrm>
            <a:prstGeom prst="rightArrow">
              <a:avLst>
                <a:gd name="adj1" fmla="val 60000"/>
                <a:gd name="adj2" fmla="val 50000"/>
              </a:avLst>
            </a:prstGeom>
            <a:noFill/>
            <a:ln w="28575">
              <a:solidFill>
                <a:srgbClr val="002060"/>
              </a:solidFill>
            </a:ln>
          </p:spPr>
          <p:style>
            <a:lnRef idx="0">
              <a:scrgbClr r="0" g="0" b="0"/>
            </a:lnRef>
            <a:fillRef idx="1">
              <a:scrgbClr r="0" g="0" b="0"/>
            </a:fillRef>
            <a:effectRef idx="0">
              <a:schemeClr val="accent1">
                <a:shade val="90000"/>
                <a:hueOff val="0"/>
                <a:satOff val="0"/>
                <a:lumOff val="0"/>
                <a:alphaOff val="0"/>
              </a:schemeClr>
            </a:effectRef>
            <a:fontRef idx="minor">
              <a:schemeClr val="lt1"/>
            </a:fontRef>
          </p:style>
        </p:sp>
        <p:sp>
          <p:nvSpPr>
            <p:cNvPr id="12" name="Right Arrow 4"/>
            <p:cNvSpPr/>
            <p:nvPr/>
          </p:nvSpPr>
          <p:spPr>
            <a:xfrm>
              <a:off x="5181601" y="445232"/>
              <a:ext cx="435704" cy="421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pic>
        <p:nvPicPr>
          <p:cNvPr id="4098" name="Picture 2"/>
          <p:cNvPicPr>
            <a:picLocks noChangeAspect="1" noChangeArrowheads="1"/>
          </p:cNvPicPr>
          <p:nvPr/>
        </p:nvPicPr>
        <p:blipFill>
          <a:blip r:embed="rId3" cstate="print"/>
          <a:srcRect/>
          <a:stretch>
            <a:fillRect/>
          </a:stretch>
        </p:blipFill>
        <p:spPr bwMode="auto">
          <a:xfrm>
            <a:off x="2743200" y="3095020"/>
            <a:ext cx="3810000" cy="2619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
          <p:cNvSpPr txBox="1">
            <a:spLocks/>
          </p:cNvSpPr>
          <p:nvPr/>
        </p:nvSpPr>
        <p:spPr>
          <a:xfrm>
            <a:off x="533400" y="809020"/>
            <a:ext cx="8229600" cy="7318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7030A0"/>
                </a:solidFill>
                <a:effectLst/>
                <a:uLnTx/>
                <a:uFillTx/>
                <a:latin typeface="+mj-lt"/>
                <a:ea typeface="+mj-ea"/>
                <a:cs typeface="+mj-cs"/>
              </a:rPr>
              <a:t>User Experience</a:t>
            </a:r>
            <a:endParaRPr kumimoji="0" lang="en-US" sz="3600" b="0" i="0" u="none" strike="noStrike" kern="1200" cap="none" spc="0" normalizeH="0" baseline="0" noProof="0" dirty="0">
              <a:ln>
                <a:noFill/>
              </a:ln>
              <a:solidFill>
                <a:srgbClr val="7030A0"/>
              </a:solidFill>
              <a:effectLst/>
              <a:uLnTx/>
              <a:uFillTx/>
              <a:latin typeface="+mj-lt"/>
              <a:ea typeface="+mj-ea"/>
              <a:cs typeface="+mj-cs"/>
            </a:endParaRPr>
          </a:p>
        </p:txBody>
      </p:sp>
      <p:pic>
        <p:nvPicPr>
          <p:cNvPr id="15" name="Picture 14" descr="OPTUM_RGB.jpg"/>
          <p:cNvPicPr>
            <a:picLocks noChangeAspect="1"/>
          </p:cNvPicPr>
          <p:nvPr/>
        </p:nvPicPr>
        <p:blipFill>
          <a:blip r:embed="rId4" cstate="print"/>
          <a:stretch>
            <a:fillRect/>
          </a:stretch>
        </p:blipFill>
        <p:spPr>
          <a:xfrm>
            <a:off x="6729391" y="762000"/>
            <a:ext cx="2414609" cy="7253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93AB82806744EA9380B612BC2AB7C" ma:contentTypeVersion="0" ma:contentTypeDescription="Create a new document." ma:contentTypeScope="" ma:versionID="e776389ac0c44121761a7b70505407e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43A8A3F-732E-4247-96F3-2D9E9A75E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7497F5F-0DA5-4561-BEA7-71FAA9873015}">
  <ds:schemaRefs>
    <ds:schemaRef ds:uri="http://schemas.microsoft.com/sharepoint/v3/contenttype/forms"/>
  </ds:schemaRefs>
</ds:datastoreItem>
</file>

<file path=customXml/itemProps3.xml><?xml version="1.0" encoding="utf-8"?>
<ds:datastoreItem xmlns:ds="http://schemas.openxmlformats.org/officeDocument/2006/customXml" ds:itemID="{4F059F3D-879B-442F-A4AB-1CDF1F172EDE}">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1205</TotalTime>
  <Words>609</Words>
  <Application>Microsoft Office PowerPoint</Application>
  <PresentationFormat>On-screen Show (4:3)</PresentationFormat>
  <Paragraphs>62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Introducing</vt:lpstr>
      <vt:lpstr>About </vt:lpstr>
      <vt:lpstr>Integrated Administrative and Clinical Experience </vt:lpstr>
      <vt:lpstr>How to Access</vt:lpstr>
      <vt:lpstr>How to Access</vt:lpstr>
      <vt:lpstr>Slide 7</vt:lpstr>
      <vt:lpstr>Slide 8</vt:lpstr>
      <vt:lpstr>Slide 9</vt:lpstr>
      <vt:lpstr>Case Studies</vt:lpstr>
    </vt:vector>
  </TitlesOfParts>
  <Company>Wolters Kluwer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shauna.kelley</dc:creator>
  <cp:lastModifiedBy> </cp:lastModifiedBy>
  <cp:revision>233</cp:revision>
  <dcterms:created xsi:type="dcterms:W3CDTF">2011-06-30T14:31:59Z</dcterms:created>
  <dcterms:modified xsi:type="dcterms:W3CDTF">2012-10-19T07:24:08Z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0x010100A2893AB82806744EA9380B612BC2AB7C</vt:lpwstr>
  </property>
</Properties>
</file>